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94" r:id="rId22"/>
    <p:sldId id="295" r:id="rId23"/>
    <p:sldId id="29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Lst>
  <p:sldSz cx="9144000" cy="6858000" type="screen4x3"/>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ne"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7472B7-D714-4004-9411-303F61FFB07C}" type="datetimeFigureOut">
              <a:rPr lang="en-US" smtClean="0"/>
              <a:pPr/>
              <a:t>3/13/2014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010F19-820A-4CEB-ABFB-44C14CD86DA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7472B7-D714-4004-9411-303F61FFB07C}" type="datetimeFigureOut">
              <a:rPr lang="en-US" smtClean="0"/>
              <a:pPr/>
              <a:t>3/13/2014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010F19-820A-4CEB-ABFB-44C14CD86DA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7472B7-D714-4004-9411-303F61FFB07C}" type="datetimeFigureOut">
              <a:rPr lang="en-US" smtClean="0"/>
              <a:pPr/>
              <a:t>3/13/2014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010F19-820A-4CEB-ABFB-44C14CD86DA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7472B7-D714-4004-9411-303F61FFB07C}" type="datetimeFigureOut">
              <a:rPr lang="en-US" smtClean="0"/>
              <a:pPr/>
              <a:t>3/13/2014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010F19-820A-4CEB-ABFB-44C14CD86DA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7472B7-D714-4004-9411-303F61FFB07C}" type="datetimeFigureOut">
              <a:rPr lang="en-US" smtClean="0"/>
              <a:pPr/>
              <a:t>3/13/2014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010F19-820A-4CEB-ABFB-44C14CD86DA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7472B7-D714-4004-9411-303F61FFB07C}" type="datetimeFigureOut">
              <a:rPr lang="en-US" smtClean="0"/>
              <a:pPr/>
              <a:t>3/13/2014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010F19-820A-4CEB-ABFB-44C14CD86DA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7472B7-D714-4004-9411-303F61FFB07C}" type="datetimeFigureOut">
              <a:rPr lang="en-US" smtClean="0"/>
              <a:pPr/>
              <a:t>3/13/2014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010F19-820A-4CEB-ABFB-44C14CD86DA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7472B7-D714-4004-9411-303F61FFB07C}" type="datetimeFigureOut">
              <a:rPr lang="en-US" smtClean="0"/>
              <a:pPr/>
              <a:t>3/13/2014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010F19-820A-4CEB-ABFB-44C14CD86DA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7472B7-D714-4004-9411-303F61FFB07C}" type="datetimeFigureOut">
              <a:rPr lang="en-US" smtClean="0"/>
              <a:pPr/>
              <a:t>3/13/2014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010F19-820A-4CEB-ABFB-44C14CD86DA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7472B7-D714-4004-9411-303F61FFB07C}" type="datetimeFigureOut">
              <a:rPr lang="en-US" smtClean="0"/>
              <a:pPr/>
              <a:t>3/13/2014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010F19-820A-4CEB-ABFB-44C14CD86DA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7472B7-D714-4004-9411-303F61FFB07C}" type="datetimeFigureOut">
              <a:rPr lang="en-US" smtClean="0"/>
              <a:pPr/>
              <a:t>3/13/2014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010F19-820A-4CEB-ABFB-44C14CD86DA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7472B7-D714-4004-9411-303F61FFB07C}" type="datetimeFigureOut">
              <a:rPr lang="en-US" smtClean="0"/>
              <a:pPr/>
              <a:t>3/13/2014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010F19-820A-4CEB-ABFB-44C14CD86DA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Mankind at the Turning Point</a:t>
            </a:r>
            <a:br>
              <a:rPr lang="en-US" dirty="0" smtClean="0"/>
            </a:br>
            <a:r>
              <a:rPr lang="en-US" dirty="0" smtClean="0"/>
              <a:t> Mihajlo Mesarovic &amp;Eduard Pestel</a:t>
            </a:r>
            <a:endParaRPr lang="en-US" dirty="0"/>
          </a:p>
        </p:txBody>
      </p:sp>
      <p:sp>
        <p:nvSpPr>
          <p:cNvPr id="3" name="Subtitle 2"/>
          <p:cNvSpPr>
            <a:spLocks noGrp="1"/>
          </p:cNvSpPr>
          <p:nvPr>
            <p:ph type="subTitle" idx="1"/>
          </p:nvPr>
        </p:nvSpPr>
        <p:spPr/>
        <p:txBody>
          <a:bodyPr>
            <a:normAutofit fontScale="85000" lnSpcReduction="20000"/>
          </a:bodyPr>
          <a:lstStyle/>
          <a:p>
            <a:r>
              <a:rPr lang="en-US" dirty="0" smtClean="0"/>
              <a:t>Tapio Kanninen</a:t>
            </a:r>
          </a:p>
          <a:p>
            <a:r>
              <a:rPr lang="en-US" dirty="0" smtClean="0"/>
              <a:t>40</a:t>
            </a:r>
            <a:r>
              <a:rPr lang="en-US" baseline="30000" dirty="0" smtClean="0"/>
              <a:t>th</a:t>
            </a:r>
            <a:r>
              <a:rPr lang="en-US" dirty="0" smtClean="0"/>
              <a:t> Anniversary Celebration</a:t>
            </a:r>
          </a:p>
          <a:p>
            <a:r>
              <a:rPr lang="en-US" dirty="0" smtClean="0"/>
              <a:t>Scandinavia House and the UN, New York</a:t>
            </a:r>
          </a:p>
          <a:p>
            <a:r>
              <a:rPr lang="en-US" dirty="0" smtClean="0"/>
              <a:t>14 March 2014</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the talk</a:t>
            </a:r>
            <a:endParaRPr lang="en-US" dirty="0"/>
          </a:p>
        </p:txBody>
      </p:sp>
      <p:sp>
        <p:nvSpPr>
          <p:cNvPr id="3" name="Content Placeholder 2"/>
          <p:cNvSpPr>
            <a:spLocks noGrp="1"/>
          </p:cNvSpPr>
          <p:nvPr>
            <p:ph idx="1"/>
          </p:nvPr>
        </p:nvSpPr>
        <p:spPr/>
        <p:txBody>
          <a:bodyPr/>
          <a:lstStyle/>
          <a:p>
            <a:r>
              <a:rPr lang="en-US" dirty="0" smtClean="0"/>
              <a:t>Had a joint project with Mesarovic at the UN in 1990-91 to support climate change negotiations</a:t>
            </a:r>
          </a:p>
          <a:p>
            <a:r>
              <a:rPr lang="en-US" dirty="0" smtClean="0"/>
              <a:t>A brief account of the 1991 suggestion to support climate talks</a:t>
            </a:r>
          </a:p>
          <a:p>
            <a:r>
              <a:rPr lang="en-US" dirty="0" smtClean="0"/>
              <a:t>Evaluation of the “Mankind” book</a:t>
            </a:r>
          </a:p>
          <a:p>
            <a:r>
              <a:rPr lang="en-US" dirty="0" smtClean="0"/>
              <a:t>To follow-up Mesarovic’s work: some proposals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Preparatory Work for UN Climate Change Talks in 1990-91</a:t>
            </a:r>
            <a:endParaRPr lang="en-US" dirty="0"/>
          </a:p>
        </p:txBody>
      </p:sp>
      <p:sp>
        <p:nvSpPr>
          <p:cNvPr id="3" name="Content Placeholder 2"/>
          <p:cNvSpPr>
            <a:spLocks noGrp="1"/>
          </p:cNvSpPr>
          <p:nvPr>
            <p:ph idx="1"/>
          </p:nvPr>
        </p:nvSpPr>
        <p:spPr/>
        <p:txBody>
          <a:bodyPr>
            <a:normAutofit lnSpcReduction="10000"/>
          </a:bodyPr>
          <a:lstStyle/>
          <a:p>
            <a:r>
              <a:rPr lang="en-US" dirty="0" smtClean="0"/>
              <a:t>UN Office for Research and the Collection of Information (ORCI) was established in 1988; part of political offices of the UN Secretary-General</a:t>
            </a:r>
          </a:p>
          <a:p>
            <a:r>
              <a:rPr lang="en-US" dirty="0" smtClean="0"/>
              <a:t>Mandated to monitor global trends</a:t>
            </a:r>
          </a:p>
          <a:p>
            <a:r>
              <a:rPr lang="en-US" dirty="0" smtClean="0"/>
              <a:t>A project was established together with the UN Director-General at that time (now Deputy Secretary-General) to set up and help climate change negotiations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First meeting of the International Negotiating Committee for UNFCCC, Washington DC, Feb 1991</a:t>
            </a:r>
            <a:endParaRPr lang="en-US" sz="3200" dirty="0"/>
          </a:p>
        </p:txBody>
      </p:sp>
      <p:sp>
        <p:nvSpPr>
          <p:cNvPr id="3" name="Content Placeholder 2"/>
          <p:cNvSpPr>
            <a:spLocks noGrp="1"/>
          </p:cNvSpPr>
          <p:nvPr>
            <p:ph idx="1"/>
          </p:nvPr>
        </p:nvSpPr>
        <p:spPr/>
        <p:txBody>
          <a:bodyPr>
            <a:normAutofit fontScale="77500" lnSpcReduction="20000"/>
          </a:bodyPr>
          <a:lstStyle/>
          <a:p>
            <a:r>
              <a:rPr lang="en-US" dirty="0" smtClean="0"/>
              <a:t>It was decided that Mesarovic makes a presentation to delegations  (during a weekend between two negotiation weeks) how a computer-aided decision support system could help the negotiations </a:t>
            </a:r>
          </a:p>
          <a:p>
            <a:r>
              <a:rPr lang="en-US" dirty="0" smtClean="0"/>
              <a:t>Background: Howard Raiffa’s account how modeling helped Law of the Sea Negotiations; Dan Nyhart’s team of MIT</a:t>
            </a:r>
          </a:p>
          <a:p>
            <a:r>
              <a:rPr lang="en-US" dirty="0" smtClean="0"/>
              <a:t>Presentation successful, good attendance, Elliot Richardson present (US Law of the Sea rep)</a:t>
            </a:r>
          </a:p>
          <a:p>
            <a:r>
              <a:rPr lang="en-US" dirty="0" smtClean="0"/>
              <a:t>It was decided to continue, Richardson, ORCI, Director-General’s Office, many delegations gave strong support</a:t>
            </a:r>
          </a:p>
          <a:p>
            <a:r>
              <a:rPr lang="en-US" dirty="0" smtClean="0"/>
              <a:t>Fundraising was not successful and not much response from the UN entities approached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Mesarovic’s proposal</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Mesarovic presented Negotiation Support System (NEGOS), the latest version at that time of computer-aided system for negotiations, to attending delegations</a:t>
            </a:r>
          </a:p>
          <a:p>
            <a:r>
              <a:rPr lang="en-US" dirty="0" smtClean="0"/>
              <a:t>Demonstration was very convincing and well received</a:t>
            </a:r>
          </a:p>
          <a:p>
            <a:r>
              <a:rPr lang="en-US" dirty="0" smtClean="0"/>
              <a:t>It was though that NEGOS could be useful in evaluating various negotiating positions  and their implications thus reducing the scope of the issues to be negotiated, and time needed for consensus, to manageable proportions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destiny of first effort to help UNFCCC</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Vice Chairman (and at the same time Rapporteur) of the Committee told me at that time that “it is quite essential that all delegates would have available this kind of support system during the negotiation process”</a:t>
            </a:r>
          </a:p>
          <a:p>
            <a:r>
              <a:rPr lang="en-US" dirty="0" smtClean="0"/>
              <a:t>Director- General of the UN sent letters to all major intergovernmental players  proposing support for this kind of service</a:t>
            </a:r>
          </a:p>
          <a:p>
            <a:r>
              <a:rPr lang="en-US" dirty="0" smtClean="0"/>
              <a:t>At the end the effort was not successful - we return to this proposal at the end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Background for evaluating “Mankind”</a:t>
            </a:r>
            <a:endParaRPr lang="en-US" dirty="0"/>
          </a:p>
        </p:txBody>
      </p:sp>
      <p:sp>
        <p:nvSpPr>
          <p:cNvPr id="3" name="Content Placeholder 2"/>
          <p:cNvSpPr>
            <a:spLocks noGrp="1"/>
          </p:cNvSpPr>
          <p:nvPr>
            <p:ph idx="1"/>
          </p:nvPr>
        </p:nvSpPr>
        <p:spPr/>
        <p:txBody>
          <a:bodyPr>
            <a:normAutofit lnSpcReduction="10000"/>
          </a:bodyPr>
          <a:lstStyle/>
          <a:p>
            <a:r>
              <a:rPr lang="en-US" dirty="0" smtClean="0"/>
              <a:t>I read it in 1974 after completing a MA thesis on “The Limits to Growth” (Helsinki U., 1972)</a:t>
            </a:r>
          </a:p>
          <a:p>
            <a:r>
              <a:rPr lang="en-US" dirty="0" smtClean="0"/>
              <a:t>Met Dennis Meadows in  1999 in Costa Rica (UN University for Peace)</a:t>
            </a:r>
          </a:p>
          <a:p>
            <a:r>
              <a:rPr lang="en-US" dirty="0" smtClean="0"/>
              <a:t>Led to a book “Crisis of Global Sustainability” (Routledge, 2013)</a:t>
            </a:r>
          </a:p>
          <a:p>
            <a:r>
              <a:rPr lang="en-US" dirty="0" smtClean="0"/>
              <a:t>Evaluation to be based on material gathered around this “Crisis” book and its follow-up projects, from the present perspectives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Evaluating “Mankind”</a:t>
            </a:r>
            <a:endParaRPr lang="en-US" dirty="0"/>
          </a:p>
        </p:txBody>
      </p:sp>
      <p:sp>
        <p:nvSpPr>
          <p:cNvPr id="3" name="Content Placeholder 2"/>
          <p:cNvSpPr>
            <a:spLocks noGrp="1"/>
          </p:cNvSpPr>
          <p:nvPr>
            <p:ph idx="1"/>
          </p:nvPr>
        </p:nvSpPr>
        <p:spPr/>
        <p:txBody>
          <a:bodyPr>
            <a:normAutofit lnSpcReduction="10000"/>
          </a:bodyPr>
          <a:lstStyle/>
          <a:p>
            <a:r>
              <a:rPr lang="en-US" dirty="0" smtClean="0"/>
              <a:t>We can note 16 conclusions, observations or recommendations in the book (Epilogue)</a:t>
            </a:r>
          </a:p>
          <a:p>
            <a:r>
              <a:rPr lang="en-US" dirty="0" smtClean="0"/>
              <a:t>Just my interpretation of the conclusions of the book</a:t>
            </a:r>
          </a:p>
          <a:p>
            <a:r>
              <a:rPr lang="en-US" dirty="0" smtClean="0"/>
              <a:t>Will evaluate them based on what has happened between  1974-2014</a:t>
            </a:r>
          </a:p>
          <a:p>
            <a:r>
              <a:rPr lang="en-US" dirty="0" smtClean="0"/>
              <a:t>This is to show that “Mankind” covered a lot of ground, concepts and issues, still as valid as then</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GLOBAL CRISES ARE NOT TEMPORARY</a:t>
            </a:r>
            <a:endParaRPr lang="en-US" dirty="0"/>
          </a:p>
        </p:txBody>
      </p:sp>
      <p:sp>
        <p:nvSpPr>
          <p:cNvPr id="3" name="Content Placeholder 2"/>
          <p:cNvSpPr>
            <a:spLocks noGrp="1"/>
          </p:cNvSpPr>
          <p:nvPr>
            <p:ph idx="1"/>
          </p:nvPr>
        </p:nvSpPr>
        <p:spPr/>
        <p:txBody>
          <a:bodyPr>
            <a:normAutofit/>
          </a:bodyPr>
          <a:lstStyle/>
          <a:p>
            <a:r>
              <a:rPr lang="en-US" dirty="0" smtClean="0"/>
              <a:t>Yes, continuous crises in political, economic, social and environmental areas</a:t>
            </a:r>
          </a:p>
          <a:p>
            <a:r>
              <a:rPr lang="en-US" dirty="0" smtClean="0"/>
              <a:t>New threats: interconnected crises and  inter-wired world reinforce their impact – financial crisis, drought and Arab Spring </a:t>
            </a:r>
          </a:p>
          <a:p>
            <a:r>
              <a:rPr lang="en-US" dirty="0" smtClean="0"/>
              <a:t>New threats: global warming (global cooling also then a possibility) already seen in “Mankind”, not in “Limits”, carbon bubble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2.GLOBAL EFFORT NECESSARY TO SOLVE “THE TURNING POINT” CRISIS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No such global effort in sight</a:t>
            </a:r>
          </a:p>
          <a:p>
            <a:r>
              <a:rPr lang="en-US" dirty="0" smtClean="0"/>
              <a:t>UN fragmented and mostly powerless, UN Secretary-General dealing with too many issues, integrated planning missing</a:t>
            </a:r>
          </a:p>
          <a:p>
            <a:r>
              <a:rPr lang="en-US" dirty="0" smtClean="0"/>
              <a:t>Regional organizations, G7/8, G-20 not powerful enough</a:t>
            </a:r>
          </a:p>
          <a:p>
            <a:r>
              <a:rPr lang="en-US" dirty="0" smtClean="0"/>
              <a:t>Club of Rome not powerful, not vocal, operational enough</a:t>
            </a:r>
          </a:p>
          <a:p>
            <a:r>
              <a:rPr lang="en-US" dirty="0" smtClean="0"/>
              <a:t>World Economic Forum at Davos mostly a high-level forum for networking </a:t>
            </a:r>
          </a:p>
          <a:p>
            <a:r>
              <a:rPr lang="en-US" dirty="0" smtClean="0"/>
              <a:t>Need for something new?</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NEED A HOLISTIC APPROACH</a:t>
            </a:r>
            <a:endParaRPr lang="en-US" dirty="0"/>
          </a:p>
        </p:txBody>
      </p:sp>
      <p:sp>
        <p:nvSpPr>
          <p:cNvPr id="3" name="Content Placeholder 2"/>
          <p:cNvSpPr>
            <a:spLocks noGrp="1"/>
          </p:cNvSpPr>
          <p:nvPr>
            <p:ph idx="1"/>
          </p:nvPr>
        </p:nvSpPr>
        <p:spPr/>
        <p:txBody>
          <a:bodyPr/>
          <a:lstStyle/>
          <a:p>
            <a:r>
              <a:rPr lang="en-US" dirty="0" smtClean="0"/>
              <a:t>Same points valid as in #2</a:t>
            </a:r>
          </a:p>
          <a:p>
            <a:r>
              <a:rPr lang="en-US" dirty="0" smtClean="0"/>
              <a:t>Integrated analysis and projections – connecting economic, environmental, social, political - with power to have </a:t>
            </a:r>
            <a:r>
              <a:rPr lang="en-US" b="1" dirty="0" smtClean="0"/>
              <a:t>impact</a:t>
            </a:r>
            <a:r>
              <a:rPr lang="en-US" dirty="0" smtClean="0"/>
              <a:t> globally and regionally </a:t>
            </a:r>
            <a:r>
              <a:rPr lang="en-US" b="1" dirty="0" smtClean="0"/>
              <a:t>is missing</a:t>
            </a:r>
          </a:p>
          <a:p>
            <a:r>
              <a:rPr lang="en-US" dirty="0" smtClean="0"/>
              <a:t>Do we need something new?</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COOPERATION FRAMEWORK, AWAY FROM CONFRONTATION, CONFLICT</a:t>
            </a:r>
            <a:endParaRPr lang="en-US" dirty="0"/>
          </a:p>
        </p:txBody>
      </p:sp>
      <p:sp>
        <p:nvSpPr>
          <p:cNvPr id="3" name="Content Placeholder 2"/>
          <p:cNvSpPr>
            <a:spLocks noGrp="1"/>
          </p:cNvSpPr>
          <p:nvPr>
            <p:ph idx="1"/>
          </p:nvPr>
        </p:nvSpPr>
        <p:spPr/>
        <p:txBody>
          <a:bodyPr/>
          <a:lstStyle/>
          <a:p>
            <a:r>
              <a:rPr lang="en-US" dirty="0" smtClean="0"/>
              <a:t>New efforts to mediate political conflicts since early 1980s: UN envoys, Carter Center, Martti Ahtisaari’s CMI, Elders – some results</a:t>
            </a:r>
          </a:p>
          <a:p>
            <a:r>
              <a:rPr lang="en-US" dirty="0" smtClean="0"/>
              <a:t>At the same time </a:t>
            </a:r>
            <a:r>
              <a:rPr lang="en-US" b="1" dirty="0" smtClean="0"/>
              <a:t>UN climate change talks badly needs an effective mediator, facilitator, pressure group </a:t>
            </a:r>
            <a:r>
              <a:rPr lang="en-US" dirty="0" smtClean="0"/>
              <a:t>as so far no real results at talks due short-term national interests being paramount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TOWARDS ORGANIC GROWTH</a:t>
            </a:r>
            <a:endParaRPr lang="en-US" dirty="0"/>
          </a:p>
        </p:txBody>
      </p:sp>
      <p:sp>
        <p:nvSpPr>
          <p:cNvPr id="3" name="Content Placeholder 2"/>
          <p:cNvSpPr>
            <a:spLocks noGrp="1"/>
          </p:cNvSpPr>
          <p:nvPr>
            <p:ph idx="1"/>
          </p:nvPr>
        </p:nvSpPr>
        <p:spPr/>
        <p:txBody>
          <a:bodyPr/>
          <a:lstStyle/>
          <a:p>
            <a:r>
              <a:rPr lang="en-US" dirty="0" smtClean="0"/>
              <a:t>Measurement is the key as Gross National Product (GDP) very restricted</a:t>
            </a:r>
          </a:p>
          <a:p>
            <a:r>
              <a:rPr lang="en-US" dirty="0" smtClean="0"/>
              <a:t>Establishment of Global Ecological Footprint might be a move in right direction</a:t>
            </a:r>
          </a:p>
          <a:p>
            <a:r>
              <a:rPr lang="en-US" dirty="0" smtClean="0"/>
              <a:t>Various more comprehensive measurement systems than national accounts have been proposed but not widely used</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 NEED FOR LONG-TERM THINKING</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one area we already have long-term thinking although in a very restricted and maybe in a distorted way: Intergovernmental Panel on Climate Change (IPCC) collects/prepares longer-term projections and assessments</a:t>
            </a:r>
          </a:p>
          <a:p>
            <a:r>
              <a:rPr lang="en-US" dirty="0" smtClean="0"/>
              <a:t>Later-generation world/global models (such as International Futures by Barry Hughes) and publications (such as “Future of the Western Hemisphere” by Anitra Thorhaug et al) are available</a:t>
            </a:r>
          </a:p>
          <a:p>
            <a:r>
              <a:rPr lang="en-US" dirty="0" smtClean="0"/>
              <a:t>But mere long-term thinking, statistics, projections  are not enough – </a:t>
            </a:r>
            <a:r>
              <a:rPr lang="en-US" b="1" dirty="0" smtClean="0"/>
              <a:t>there is a need for connecting scenarios directly to decision-making</a:t>
            </a:r>
            <a:endParaRPr lang="en-US"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7.PRACTICAL PROCEDURES FOR COMPREHENSIVE SOLUTIONS</a:t>
            </a:r>
            <a:endParaRPr lang="en-US" dirty="0"/>
          </a:p>
        </p:txBody>
      </p:sp>
      <p:sp>
        <p:nvSpPr>
          <p:cNvPr id="3" name="Content Placeholder 2"/>
          <p:cNvSpPr>
            <a:spLocks noGrp="1"/>
          </p:cNvSpPr>
          <p:nvPr>
            <p:ph idx="1"/>
          </p:nvPr>
        </p:nvSpPr>
        <p:spPr/>
        <p:txBody>
          <a:bodyPr/>
          <a:lstStyle/>
          <a:p>
            <a:r>
              <a:rPr lang="en-US" dirty="0" smtClean="0"/>
              <a:t>Solution usually ad hoc and done by area specialists, no integration between different fields</a:t>
            </a:r>
          </a:p>
          <a:p>
            <a:r>
              <a:rPr lang="en-US" dirty="0" smtClean="0"/>
              <a:t>We might need a new organization – see later the recommendations</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8.FROM COLD-WAR POLARIZATION FOR JOINT SOLUTIONS OF LONG-TERM PROBLEMS</a:t>
            </a:r>
            <a:endParaRPr lang="en-US" sz="3200" dirty="0"/>
          </a:p>
        </p:txBody>
      </p:sp>
      <p:sp>
        <p:nvSpPr>
          <p:cNvPr id="3" name="Content Placeholder 2"/>
          <p:cNvSpPr>
            <a:spLocks noGrp="1"/>
          </p:cNvSpPr>
          <p:nvPr>
            <p:ph idx="1"/>
          </p:nvPr>
        </p:nvSpPr>
        <p:spPr/>
        <p:txBody>
          <a:bodyPr>
            <a:normAutofit lnSpcReduction="10000"/>
          </a:bodyPr>
          <a:lstStyle/>
          <a:p>
            <a:r>
              <a:rPr lang="en-US" dirty="0" smtClean="0"/>
              <a:t>We are far from fulfilling this goal although military bocks not as important as before</a:t>
            </a:r>
          </a:p>
          <a:p>
            <a:r>
              <a:rPr lang="en-US" dirty="0" smtClean="0"/>
              <a:t>UN Security Council has discussed climate change and other long-term threats but with opposition from some Members</a:t>
            </a:r>
          </a:p>
          <a:p>
            <a:r>
              <a:rPr lang="en-US" dirty="0" smtClean="0"/>
              <a:t>Apart from the UN, G-8, G-20, Davos have been forums for meetings across blocks </a:t>
            </a:r>
            <a:r>
              <a:rPr lang="en-US" b="1" dirty="0" smtClean="0"/>
              <a:t>but long-term thinking connected with actions largely missing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 NEW GLOBAL ETHICS</a:t>
            </a:r>
            <a:endParaRPr lang="en-US" dirty="0"/>
          </a:p>
        </p:txBody>
      </p:sp>
      <p:sp>
        <p:nvSpPr>
          <p:cNvPr id="3" name="Content Placeholder 2"/>
          <p:cNvSpPr>
            <a:spLocks noGrp="1"/>
          </p:cNvSpPr>
          <p:nvPr>
            <p:ph idx="1"/>
          </p:nvPr>
        </p:nvSpPr>
        <p:spPr/>
        <p:txBody>
          <a:bodyPr>
            <a:normAutofit lnSpcReduction="10000"/>
          </a:bodyPr>
          <a:lstStyle/>
          <a:p>
            <a:r>
              <a:rPr lang="en-US" b="1" dirty="0" smtClean="0"/>
              <a:t>Sustainability</a:t>
            </a:r>
            <a:r>
              <a:rPr lang="en-US" dirty="0" smtClean="0"/>
              <a:t> as a concept/value has increased but is not yet very widely used as a new paradigm for thinking and acting</a:t>
            </a:r>
          </a:p>
          <a:p>
            <a:r>
              <a:rPr lang="en-US" b="1" dirty="0" smtClean="0"/>
              <a:t>Survival of the human race in decent conditions in 100 years or so could become a new foundation of global ethics</a:t>
            </a:r>
            <a:r>
              <a:rPr lang="en-US" dirty="0" smtClean="0"/>
              <a:t>: so far very few speak loudly and clearly about it but some do: e.g. James Hansen and Paul Gilding; from the Club of Rome Members Ian Dunlop</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10. ETHICAL USE OF NATURAL RESOURCES</a:t>
            </a:r>
            <a:endParaRPr lang="en-US" dirty="0"/>
          </a:p>
        </p:txBody>
      </p:sp>
      <p:sp>
        <p:nvSpPr>
          <p:cNvPr id="3" name="Content Placeholder 2"/>
          <p:cNvSpPr>
            <a:spLocks noGrp="1"/>
          </p:cNvSpPr>
          <p:nvPr>
            <p:ph idx="1"/>
          </p:nvPr>
        </p:nvSpPr>
        <p:spPr/>
        <p:txBody>
          <a:bodyPr/>
          <a:lstStyle/>
          <a:p>
            <a:r>
              <a:rPr lang="en-US" dirty="0" smtClean="0"/>
              <a:t>Some new initiatives have been promoting this kind of use</a:t>
            </a:r>
          </a:p>
          <a:p>
            <a:r>
              <a:rPr lang="en-US" dirty="0" smtClean="0"/>
              <a:t>At the UN: Global Compact and Caring for Climate Initiatives</a:t>
            </a:r>
          </a:p>
          <a:p>
            <a:r>
              <a:rPr lang="en-US" dirty="0" smtClean="0"/>
              <a:t>Business </a:t>
            </a:r>
            <a:r>
              <a:rPr lang="en-US" dirty="0" smtClean="0"/>
              <a:t>world and research community have </a:t>
            </a:r>
            <a:r>
              <a:rPr lang="en-US" dirty="0" smtClean="0"/>
              <a:t>also </a:t>
            </a:r>
            <a:r>
              <a:rPr lang="en-US" dirty="0" smtClean="0"/>
              <a:t>organized around or promote  </a:t>
            </a:r>
            <a:r>
              <a:rPr lang="en-US" dirty="0" smtClean="0"/>
              <a:t>transparency, carbon reporting, ecological footprint etc</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12. IDENTIFICATION WITH FUTURE GENERATIONS</a:t>
            </a:r>
            <a:endParaRPr lang="en-US" dirty="0"/>
          </a:p>
        </p:txBody>
      </p:sp>
      <p:sp>
        <p:nvSpPr>
          <p:cNvPr id="3" name="Content Placeholder 2"/>
          <p:cNvSpPr>
            <a:spLocks noGrp="1"/>
          </p:cNvSpPr>
          <p:nvPr>
            <p:ph idx="1"/>
          </p:nvPr>
        </p:nvSpPr>
        <p:spPr/>
        <p:txBody>
          <a:bodyPr/>
          <a:lstStyle/>
          <a:p>
            <a:r>
              <a:rPr lang="en-US" dirty="0" smtClean="0"/>
              <a:t>A  value still to be found</a:t>
            </a:r>
          </a:p>
          <a:p>
            <a:r>
              <a:rPr lang="en-US" dirty="0" smtClean="0"/>
              <a:t> An ardent proponent: James Hansen and his team  e.g. “Storms of my Grandchildren” book </a:t>
            </a:r>
          </a:p>
          <a:p>
            <a:r>
              <a:rPr lang="en-US" dirty="0" smtClean="0"/>
              <a:t>Movement for intergenerational justice has been started</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13. STRENGHTEN “OUTER LIMITS” CONCEPT, RESPECT FOR NATURE</a:t>
            </a:r>
            <a:endParaRPr lang="en-US" dirty="0"/>
          </a:p>
        </p:txBody>
      </p:sp>
      <p:sp>
        <p:nvSpPr>
          <p:cNvPr id="3" name="Content Placeholder 2"/>
          <p:cNvSpPr>
            <a:spLocks noGrp="1"/>
          </p:cNvSpPr>
          <p:nvPr>
            <p:ph idx="1"/>
          </p:nvPr>
        </p:nvSpPr>
        <p:spPr/>
        <p:txBody>
          <a:bodyPr>
            <a:normAutofit lnSpcReduction="10000"/>
          </a:bodyPr>
          <a:lstStyle/>
          <a:p>
            <a:r>
              <a:rPr lang="en-US" dirty="0" smtClean="0"/>
              <a:t>Concept now accepted </a:t>
            </a:r>
            <a:r>
              <a:rPr lang="en-US" dirty="0" smtClean="0"/>
              <a:t>through the </a:t>
            </a:r>
            <a:r>
              <a:rPr lang="en-US" dirty="0" smtClean="0"/>
              <a:t>work of </a:t>
            </a:r>
            <a:r>
              <a:rPr lang="en-US" dirty="0" smtClean="0"/>
              <a:t>the Stockholm </a:t>
            </a:r>
            <a:r>
              <a:rPr lang="en-US" dirty="0" smtClean="0"/>
              <a:t>Resilience Center and  the article in 2009 “Planetary Boundaries” by Johan Rockstrom et al</a:t>
            </a:r>
          </a:p>
          <a:p>
            <a:r>
              <a:rPr lang="en-US" dirty="0" smtClean="0"/>
              <a:t>UN secretary General's  High-level Panel on Global Sustainability promoted planetary boundaries and tipping points concepts</a:t>
            </a:r>
          </a:p>
          <a:p>
            <a:r>
              <a:rPr lang="en-US" dirty="0" smtClean="0"/>
              <a:t>Tipping point is a concept of the future (some 15 tipping points identified on the globe)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14.STRATEGY TO COUNTER “INNER LIMITS” AND “ORGANIZATIONAL LIMITS”</a:t>
            </a:r>
            <a:endParaRPr lang="en-US" sz="3200" dirty="0"/>
          </a:p>
        </p:txBody>
      </p:sp>
      <p:sp>
        <p:nvSpPr>
          <p:cNvPr id="3" name="Content Placeholder 2"/>
          <p:cNvSpPr>
            <a:spLocks noGrp="1"/>
          </p:cNvSpPr>
          <p:nvPr>
            <p:ph idx="1"/>
          </p:nvPr>
        </p:nvSpPr>
        <p:spPr/>
        <p:txBody>
          <a:bodyPr/>
          <a:lstStyle/>
          <a:p>
            <a:r>
              <a:rPr lang="en-US" dirty="0" smtClean="0"/>
              <a:t>Inner limits: new values, global survivability, the future of unborn generations</a:t>
            </a:r>
          </a:p>
          <a:p>
            <a:r>
              <a:rPr lang="en-US" dirty="0" smtClean="0"/>
              <a:t>Organizations limits: total overhaul of world governance and the UN system needed – the international system as it is today does not work</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15. ACHIEVE BALANCE BETWEEN REGIONS</a:t>
            </a:r>
            <a:endParaRPr lang="en-US" dirty="0"/>
          </a:p>
        </p:txBody>
      </p:sp>
      <p:sp>
        <p:nvSpPr>
          <p:cNvPr id="3" name="Content Placeholder 2"/>
          <p:cNvSpPr>
            <a:spLocks noGrp="1"/>
          </p:cNvSpPr>
          <p:nvPr>
            <p:ph idx="1"/>
          </p:nvPr>
        </p:nvSpPr>
        <p:spPr/>
        <p:txBody>
          <a:bodyPr/>
          <a:lstStyle/>
          <a:p>
            <a:r>
              <a:rPr lang="en-US" dirty="0" smtClean="0"/>
              <a:t>UN Secretary-General high-level meetings with heads of regional organizations  since 1994 – not much results as concentrating on political issues </a:t>
            </a:r>
          </a:p>
          <a:p>
            <a:r>
              <a:rPr lang="en-US" dirty="0" smtClean="0"/>
              <a:t>UN system tries to achieve this balance but results very mixed</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16. DESIGN GLOBAL ANTICIPATORY AND ADJUSTEMENT PROCEDURES/MECHANISMS/INSTRUMENTS </a:t>
            </a:r>
            <a:endParaRPr lang="en-US" sz="3200"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r>
              <a:rPr lang="en-US" dirty="0" smtClean="0"/>
              <a:t>THIS IS THE TOPIC OF OUR CONCLUSIONS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CONCLUSIONS AND RECOMMENDATIONS</a:t>
            </a:r>
            <a:endParaRPr lang="en-US" dirty="0"/>
          </a:p>
        </p:txBody>
      </p:sp>
      <p:sp>
        <p:nvSpPr>
          <p:cNvPr id="3" name="Content Placeholder 2"/>
          <p:cNvSpPr>
            <a:spLocks noGrp="1"/>
          </p:cNvSpPr>
          <p:nvPr>
            <p:ph idx="1"/>
          </p:nvPr>
        </p:nvSpPr>
        <p:spPr/>
        <p:txBody>
          <a:bodyPr/>
          <a:lstStyle/>
          <a:p>
            <a:r>
              <a:rPr lang="en-US" dirty="0" smtClean="0"/>
              <a:t>Important to continue the tradition promoted by “Mankind” and other publications using world models or integrated assessment models</a:t>
            </a:r>
          </a:p>
          <a:p>
            <a:r>
              <a:rPr lang="en-US" dirty="0" smtClean="0"/>
              <a:t>Three recommendations, first with three subcomponents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 1: Advance science and practice of global modeling</a:t>
            </a:r>
            <a:endParaRPr lang="en-US" dirty="0"/>
          </a:p>
        </p:txBody>
      </p:sp>
      <p:sp>
        <p:nvSpPr>
          <p:cNvPr id="3" name="Content Placeholder 2"/>
          <p:cNvSpPr>
            <a:spLocks noGrp="1"/>
          </p:cNvSpPr>
          <p:nvPr>
            <p:ph idx="1"/>
          </p:nvPr>
        </p:nvSpPr>
        <p:spPr/>
        <p:txBody>
          <a:bodyPr/>
          <a:lstStyle/>
          <a:p>
            <a:r>
              <a:rPr lang="en-US" dirty="0" smtClean="0"/>
              <a:t>The three proposals that follow were developed originally together with Barry Hughes (U. of Denver) and Peter Brecke (Georgia Tech)</a:t>
            </a:r>
          </a:p>
          <a:p>
            <a:r>
              <a:rPr lang="en-US" dirty="0" smtClean="0"/>
              <a:t>Some updating by Barry or Peter might be necessary</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Rec.1 a: Organize a Symposium on Policy-relevant Modeling on Global Sustainability</a:t>
            </a:r>
            <a:endParaRPr lang="en-US" sz="3200" dirty="0"/>
          </a:p>
        </p:txBody>
      </p:sp>
      <p:sp>
        <p:nvSpPr>
          <p:cNvPr id="3" name="Content Placeholder 2"/>
          <p:cNvSpPr>
            <a:spLocks noGrp="1"/>
          </p:cNvSpPr>
          <p:nvPr>
            <p:ph idx="1"/>
          </p:nvPr>
        </p:nvSpPr>
        <p:spPr/>
        <p:txBody>
          <a:bodyPr/>
          <a:lstStyle/>
          <a:p>
            <a:r>
              <a:rPr lang="en-US" dirty="0" smtClean="0"/>
              <a:t>Purpose: State of the Art and the Future</a:t>
            </a:r>
          </a:p>
          <a:p>
            <a:r>
              <a:rPr lang="en-US" dirty="0" smtClean="0"/>
              <a:t>Participants from such organizations as</a:t>
            </a:r>
          </a:p>
          <a:p>
            <a:pPr>
              <a:buNone/>
            </a:pPr>
            <a:r>
              <a:rPr lang="en-US" dirty="0" smtClean="0"/>
              <a:t>	- Utrecht-based GISMO; Dutch Ministry of Health and Environment</a:t>
            </a:r>
          </a:p>
          <a:p>
            <a:pPr>
              <a:buNone/>
            </a:pPr>
            <a:r>
              <a:rPr lang="en-US" dirty="0" smtClean="0"/>
              <a:t>	-IIASA modeling group</a:t>
            </a:r>
          </a:p>
          <a:p>
            <a:pPr>
              <a:buNone/>
            </a:pPr>
            <a:r>
              <a:rPr lang="en-US" dirty="0" smtClean="0"/>
              <a:t>	- Center for Atmospheric Research at Boulder</a:t>
            </a:r>
          </a:p>
          <a:p>
            <a:pPr>
              <a:buNone/>
            </a:pPr>
            <a:r>
              <a:rPr lang="en-US" dirty="0" smtClean="0"/>
              <a:t>	- IFs group at U. of Denver</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Rec.1 a: Organize a Symposium on Policy-relevant Modeling on Global Sustainability (cont)</a:t>
            </a:r>
            <a:endParaRPr lang="en-US" sz="3200" dirty="0"/>
          </a:p>
        </p:txBody>
      </p:sp>
      <p:sp>
        <p:nvSpPr>
          <p:cNvPr id="3" name="Content Placeholder 2"/>
          <p:cNvSpPr>
            <a:spLocks noGrp="1"/>
          </p:cNvSpPr>
          <p:nvPr>
            <p:ph idx="1"/>
          </p:nvPr>
        </p:nvSpPr>
        <p:spPr/>
        <p:txBody>
          <a:bodyPr>
            <a:normAutofit fontScale="92500" lnSpcReduction="10000"/>
          </a:bodyPr>
          <a:lstStyle/>
          <a:p>
            <a:r>
              <a:rPr lang="en-US" dirty="0" smtClean="0"/>
              <a:t>The idea of the symposium is </a:t>
            </a:r>
            <a:r>
              <a:rPr lang="en-US" b="1" dirty="0" smtClean="0"/>
              <a:t>to review the present status, plans, options, strengths and weaknesses and compatibility of the most advanced modeling projects</a:t>
            </a:r>
            <a:r>
              <a:rPr lang="en-US" dirty="0" smtClean="0"/>
              <a:t> in order to further evaluate </a:t>
            </a:r>
            <a:r>
              <a:rPr lang="en-US" b="1" dirty="0" smtClean="0"/>
              <a:t>to what extent the international community 1) have already tools available or 2) should have better tools available </a:t>
            </a:r>
            <a:r>
              <a:rPr lang="en-US" dirty="0" smtClean="0"/>
              <a:t>to respond to the needs of policy-makers to assist them in creating viable policy options </a:t>
            </a:r>
            <a:r>
              <a:rPr lang="en-US" b="1" dirty="0" smtClean="0"/>
              <a:t>in all major areas of global sustainability.</a:t>
            </a:r>
            <a:endParaRPr lang="en-US"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Rec.1 a: Organize a Symposium on Policy-relevant Modeling on Global Sustainability (cont)</a:t>
            </a:r>
            <a:endParaRPr lang="en-US" sz="3200" dirty="0"/>
          </a:p>
        </p:txBody>
      </p:sp>
      <p:sp>
        <p:nvSpPr>
          <p:cNvPr id="3" name="Content Placeholder 2"/>
          <p:cNvSpPr>
            <a:spLocks noGrp="1"/>
          </p:cNvSpPr>
          <p:nvPr>
            <p:ph idx="1"/>
          </p:nvPr>
        </p:nvSpPr>
        <p:spPr/>
        <p:txBody>
          <a:bodyPr>
            <a:normAutofit fontScale="70000" lnSpcReduction="20000"/>
          </a:bodyPr>
          <a:lstStyle/>
          <a:p>
            <a:r>
              <a:rPr lang="en-US" dirty="0" smtClean="0"/>
              <a:t>There could be some </a:t>
            </a:r>
            <a:r>
              <a:rPr lang="en-US" b="1" dirty="0" smtClean="0"/>
              <a:t>20-25 participants</a:t>
            </a:r>
            <a:r>
              <a:rPr lang="en-US" dirty="0" smtClean="0"/>
              <a:t>.   In addition to </a:t>
            </a:r>
            <a:r>
              <a:rPr lang="en-US" b="1" dirty="0" smtClean="0"/>
              <a:t>scholars</a:t>
            </a:r>
            <a:r>
              <a:rPr lang="en-US" dirty="0" smtClean="0"/>
              <a:t> (modeling experts) it would be important to include at least some </a:t>
            </a:r>
            <a:r>
              <a:rPr lang="en-US" b="1" dirty="0" smtClean="0"/>
              <a:t>practitioners (present or potential users of the models) or people who have access to decision-makers </a:t>
            </a:r>
            <a:r>
              <a:rPr lang="en-US" dirty="0" smtClean="0"/>
              <a:t>in governments and international organizations (maybe to private sector and major NGOs as well). </a:t>
            </a:r>
          </a:p>
          <a:p>
            <a:r>
              <a:rPr lang="en-US" dirty="0" smtClean="0"/>
              <a:t>  The symposium could recommend </a:t>
            </a:r>
            <a:r>
              <a:rPr lang="en-US" b="1" dirty="0" smtClean="0"/>
              <a:t>that present groups combine their strengths in some areas, that a totally new effort should be initiated for modeling global sustainability </a:t>
            </a:r>
            <a:r>
              <a:rPr lang="en-US" dirty="0" smtClean="0"/>
              <a:t>(see #1. b below) and how to better access decision-makers and other users of models.  The outcomes of the symposiums could </a:t>
            </a:r>
            <a:r>
              <a:rPr lang="en-US" b="1" dirty="0" smtClean="0"/>
              <a:t>be a publication, recommendations (action plan), and maybe a report to CoR.</a:t>
            </a:r>
            <a:endParaRPr lang="en-US"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Rec.1.b: Project on Modeling Global Sustainability</a:t>
            </a:r>
            <a:endParaRPr lang="en-US" dirty="0"/>
          </a:p>
        </p:txBody>
      </p:sp>
      <p:sp>
        <p:nvSpPr>
          <p:cNvPr id="3" name="Content Placeholder 2"/>
          <p:cNvSpPr>
            <a:spLocks noGrp="1"/>
          </p:cNvSpPr>
          <p:nvPr>
            <p:ph idx="1"/>
          </p:nvPr>
        </p:nvSpPr>
        <p:spPr/>
        <p:txBody>
          <a:bodyPr>
            <a:normAutofit fontScale="85000" lnSpcReduction="20000"/>
          </a:bodyPr>
          <a:lstStyle/>
          <a:p>
            <a:pPr fontAlgn="t">
              <a:buNone/>
            </a:pPr>
            <a:endParaRPr lang="en-US" dirty="0" smtClean="0"/>
          </a:p>
          <a:p>
            <a:pPr fontAlgn="t"/>
            <a:r>
              <a:rPr lang="en-US" dirty="0" smtClean="0"/>
              <a:t>One of the existing modeling groups above (or a shared exercise) could be </a:t>
            </a:r>
            <a:r>
              <a:rPr lang="en-US" b="1" dirty="0" smtClean="0"/>
              <a:t>chosen to develop a powerful new (or probably more likely an adapted/extended) modeling tool to represent the key variables of global sustainability. </a:t>
            </a:r>
            <a:r>
              <a:rPr lang="en-US" dirty="0" smtClean="0"/>
              <a:t> This would be </a:t>
            </a:r>
            <a:r>
              <a:rPr lang="en-US" b="1" dirty="0" smtClean="0"/>
              <a:t>a two years </a:t>
            </a:r>
            <a:r>
              <a:rPr lang="en-US" dirty="0" smtClean="0"/>
              <a:t>full-time effort of a limited number of experts.  This project could come as an outcome of the symposium above or could be initiated independently.</a:t>
            </a:r>
          </a:p>
          <a:p>
            <a:pPr fontAlgn="t"/>
            <a:r>
              <a:rPr lang="en-US" dirty="0" smtClean="0"/>
              <a:t> It seems that only GISMO or IFs could have a capacity to do this kind of upgrading in two years (2010 situation).</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 1.c: Presentation/Lecture Series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 order to design steps for sustainable global and regional future </a:t>
            </a:r>
            <a:r>
              <a:rPr lang="en-US" b="1" dirty="0" smtClean="0"/>
              <a:t>CoR or one of its chapters could invite relevant modeling groups, or planners to develop such models, to give presentations of their present capacities and plans for the future</a:t>
            </a:r>
            <a:r>
              <a:rPr lang="en-US" dirty="0" smtClean="0"/>
              <a:t>.  Some of these presentations might rely on much simpler models than large-scale integrated assessment models or on none at all. </a:t>
            </a:r>
          </a:p>
          <a:p>
            <a:r>
              <a:rPr lang="en-US" dirty="0" smtClean="0"/>
              <a:t> As an outcome the presentators would produce </a:t>
            </a:r>
            <a:r>
              <a:rPr lang="en-US" b="1" dirty="0" smtClean="0"/>
              <a:t>a short paper </a:t>
            </a:r>
            <a:r>
              <a:rPr lang="en-US" dirty="0" smtClean="0"/>
              <a:t>(10-20 pages) of the salient features of their model and/or their proposals for designing a more sustainable future. </a:t>
            </a:r>
          </a:p>
          <a:p>
            <a:pPr>
              <a:buNone/>
            </a:pPr>
            <a:r>
              <a:rPr lang="en-US" dirty="0" smtClean="0"/>
              <a:t> After some 6-12 </a:t>
            </a:r>
            <a:r>
              <a:rPr lang="en-US" b="1" dirty="0" smtClean="0"/>
              <a:t>presentations the most promising ones could be invited to a CoR-sponsored Conference. </a:t>
            </a:r>
            <a:r>
              <a:rPr lang="en-US" dirty="0" smtClean="0"/>
              <a:t> There would be further review, discussion, feedback  and recommendations on how the models/designs could be polished and used better in decision-making.</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 .2: Establish a Center Connecting Decision-Making and Modeling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Close to global decision-makers such as the UN (e.g. to be located in New York)</a:t>
            </a:r>
          </a:p>
          <a:p>
            <a:r>
              <a:rPr lang="en-US" dirty="0" smtClean="0"/>
              <a:t>Do research, confidential advise, mediate, organize brainstorming for practitioners</a:t>
            </a:r>
          </a:p>
          <a:p>
            <a:r>
              <a:rPr lang="en-US" dirty="0" smtClean="0"/>
              <a:t>Still independent (financially, politically)</a:t>
            </a:r>
          </a:p>
          <a:p>
            <a:r>
              <a:rPr lang="en-US" dirty="0" smtClean="0"/>
              <a:t>Organizational models: 1)International  Peace Institute in the political area in New York 2) National Intelligence Council in the US (has used global modeling)</a:t>
            </a:r>
          </a:p>
          <a:p>
            <a:r>
              <a:rPr lang="en-US" dirty="0" smtClean="0"/>
              <a:t>Elaborated in my book Crisis of Global Sustainability (Routledge, 2013, pp. 136-139)</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Rec.3: Help for UNFCCC negotiations in Paris in 2015?</a:t>
            </a:r>
            <a:endParaRPr lang="en-US" dirty="0"/>
          </a:p>
        </p:txBody>
      </p:sp>
      <p:sp>
        <p:nvSpPr>
          <p:cNvPr id="3" name="Content Placeholder 2"/>
          <p:cNvSpPr>
            <a:spLocks noGrp="1"/>
          </p:cNvSpPr>
          <p:nvPr>
            <p:ph idx="1"/>
          </p:nvPr>
        </p:nvSpPr>
        <p:spPr/>
        <p:txBody>
          <a:bodyPr>
            <a:normAutofit fontScale="92500"/>
          </a:bodyPr>
          <a:lstStyle/>
          <a:p>
            <a:r>
              <a:rPr lang="en-US" dirty="0" smtClean="0"/>
              <a:t>Since UNFCCC was signed at Rio Conference in 1992 intergovernmental negotiations have not  gone anywhere in reducing the CO2 emissions that threaten seriously the future of the mankind</a:t>
            </a:r>
          </a:p>
          <a:p>
            <a:r>
              <a:rPr lang="en-US" dirty="0" smtClean="0"/>
              <a:t>Mankind is still at the turning point, and more so than before</a:t>
            </a:r>
          </a:p>
          <a:p>
            <a:r>
              <a:rPr lang="en-US" dirty="0" smtClean="0"/>
              <a:t>The following three slides show the trends and also the impact on the future of humankind</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21568" t="22727" r="19996" b="15152"/>
          <a:stretch>
            <a:fillRect/>
          </a:stretch>
        </p:blipFill>
        <p:spPr bwMode="auto">
          <a:xfrm>
            <a:off x="-1752600" y="381000"/>
            <a:ext cx="10515600" cy="60960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34997" t="26978" r="20527" b="16734"/>
          <a:stretch>
            <a:fillRect/>
          </a:stretch>
        </p:blipFill>
        <p:spPr bwMode="auto">
          <a:xfrm>
            <a:off x="0" y="0"/>
            <a:ext cx="9252729" cy="658368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34657" t="23530" r="20696" b="17647"/>
          <a:stretch>
            <a:fillRect/>
          </a:stretch>
        </p:blipFill>
        <p:spPr bwMode="auto">
          <a:xfrm>
            <a:off x="304800" y="533395"/>
            <a:ext cx="8778240" cy="6502391"/>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Could modeling/computer-assisted decision-making systems help?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Mesarovic’s NEGOS was deemed to be useful in the 1991 demonstration:  1)in evaluating various negotiating positions  and 2) their implications thus 3)reducing the scope of the issues to be negotiated, and time needed for consensus, to manageable proportions</a:t>
            </a:r>
          </a:p>
          <a:p>
            <a:r>
              <a:rPr lang="en-US" dirty="0" smtClean="0"/>
              <a:t>Same true regarding UNFCCC Paris negotiations? Probably true with most advanced systems of today</a:t>
            </a:r>
          </a:p>
          <a:p>
            <a:r>
              <a:rPr lang="en-US" dirty="0" smtClean="0"/>
              <a:t>But are modeling experts ready and is the international community ready ?</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Could modeling/computer-assisted decision-making systems help?</a:t>
            </a:r>
            <a:endParaRPr lang="en-US" dirty="0"/>
          </a:p>
        </p:txBody>
      </p:sp>
      <p:sp>
        <p:nvSpPr>
          <p:cNvPr id="3" name="Content Placeholder 2"/>
          <p:cNvSpPr>
            <a:spLocks noGrp="1"/>
          </p:cNvSpPr>
          <p:nvPr>
            <p:ph idx="1"/>
          </p:nvPr>
        </p:nvSpPr>
        <p:spPr/>
        <p:txBody>
          <a:bodyPr>
            <a:normAutofit lnSpcReduction="10000"/>
          </a:bodyPr>
          <a:lstStyle/>
          <a:p>
            <a:r>
              <a:rPr lang="en-US" dirty="0" smtClean="0"/>
              <a:t>A model or various models/decision support systems could</a:t>
            </a:r>
          </a:p>
          <a:p>
            <a:pPr>
              <a:buNone/>
            </a:pPr>
            <a:r>
              <a:rPr lang="en-US" dirty="0" smtClean="0"/>
              <a:t>- show how CO2 emissions (or GHG emissions in general) would develop with various negotiation positions by groups and most relevant countries</a:t>
            </a:r>
          </a:p>
          <a:p>
            <a:pPr>
              <a:buFontTx/>
              <a:buChar char="-"/>
            </a:pPr>
            <a:r>
              <a:rPr lang="en-US" dirty="0" smtClean="0"/>
              <a:t>show likely impact  of various draft deals on emissions, temperature rise, sea water rise and other chosen parameters  </a:t>
            </a:r>
          </a:p>
          <a:p>
            <a:pPr>
              <a:buFontTx/>
              <a:buChar char="-"/>
            </a:pPr>
            <a:endParaRPr lang="en-US" dirty="0" smtClean="0"/>
          </a:p>
          <a:p>
            <a:pPr>
              <a:buFontTx/>
              <a:buChar char="-"/>
            </a:pP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Could modeling/computer-assisted decision-making systems help?</a:t>
            </a:r>
            <a:endParaRPr lang="en-US" dirty="0"/>
          </a:p>
        </p:txBody>
      </p:sp>
      <p:sp>
        <p:nvSpPr>
          <p:cNvPr id="3" name="Content Placeholder 2"/>
          <p:cNvSpPr>
            <a:spLocks noGrp="1"/>
          </p:cNvSpPr>
          <p:nvPr>
            <p:ph idx="1"/>
          </p:nvPr>
        </p:nvSpPr>
        <p:spPr/>
        <p:txBody>
          <a:bodyPr>
            <a:normAutofit lnSpcReduction="10000"/>
          </a:bodyPr>
          <a:lstStyle/>
          <a:p>
            <a:r>
              <a:rPr lang="en-US" dirty="0" smtClean="0"/>
              <a:t>This new system would be like modified and expanded IPCC system, now interactive, put directly into hands of negotiators</a:t>
            </a:r>
          </a:p>
          <a:p>
            <a:r>
              <a:rPr lang="en-US" dirty="0" smtClean="0"/>
              <a:t>Publicly available system could be given to journalists and NGOs</a:t>
            </a:r>
          </a:p>
          <a:p>
            <a:r>
              <a:rPr lang="en-US" dirty="0" smtClean="0"/>
              <a:t>A game could be developed for youth (with various scary scenarios affecting </a:t>
            </a:r>
            <a:r>
              <a:rPr lang="en-US" dirty="0" smtClean="0"/>
              <a:t>one’s </a:t>
            </a:r>
            <a:r>
              <a:rPr lang="en-US" dirty="0" smtClean="0"/>
              <a:t>own environment/neighborhood with various scenarios) </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Could modeling/computer-assisted decision-making systems help?</a:t>
            </a:r>
            <a:endParaRPr lang="en-US" dirty="0"/>
          </a:p>
        </p:txBody>
      </p:sp>
      <p:sp>
        <p:nvSpPr>
          <p:cNvPr id="3" name="Content Placeholder 2"/>
          <p:cNvSpPr>
            <a:spLocks noGrp="1"/>
          </p:cNvSpPr>
          <p:nvPr>
            <p:ph idx="1"/>
          </p:nvPr>
        </p:nvSpPr>
        <p:spPr/>
        <p:txBody>
          <a:bodyPr/>
          <a:lstStyle/>
          <a:p>
            <a:r>
              <a:rPr lang="en-US" dirty="0" smtClean="0"/>
              <a:t>A number of similar carbon tracker websites  are available but these should be systematized, expanded and make user- friendly for negotiations</a:t>
            </a:r>
          </a:p>
          <a:p>
            <a:r>
              <a:rPr lang="en-US" dirty="0" smtClean="0"/>
              <a:t>Applications for smart </a:t>
            </a:r>
            <a:r>
              <a:rPr lang="en-US" dirty="0" smtClean="0"/>
              <a:t>phones: </a:t>
            </a:r>
            <a:r>
              <a:rPr lang="en-US" dirty="0" smtClean="0"/>
              <a:t>youth could play with different scenarios and learn how the negotiations affect them; could put pressure on negotiations</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Could modeling/computer-assisted decision-making systems help?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Should we try again in which we failed in </a:t>
            </a:r>
            <a:r>
              <a:rPr lang="en-US" dirty="0" smtClean="0"/>
              <a:t>1991? </a:t>
            </a:r>
            <a:r>
              <a:rPr lang="en-US" dirty="0" smtClean="0"/>
              <a:t>Yes, our social responsibility but time is short</a:t>
            </a:r>
          </a:p>
          <a:p>
            <a:r>
              <a:rPr lang="en-US" dirty="0" smtClean="0"/>
              <a:t>These ideas could be discussed if a seminar/ symposium/project is established as discussed  in recs 1 and 2</a:t>
            </a:r>
          </a:p>
          <a:p>
            <a:r>
              <a:rPr lang="en-US" dirty="0" smtClean="0"/>
              <a:t>I believe model-builders should organize themselves, unite themselves and give their contribution to the international community in a more systematic and bolder way than before</a:t>
            </a:r>
          </a:p>
          <a:p>
            <a:r>
              <a:rPr lang="en-US" dirty="0" smtClean="0"/>
              <a:t>This would be a tribute to Mike Mesarovic and “Mankind at the turning point”</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577</TotalTime>
  <Words>2145</Words>
  <Application>Microsoft Office PowerPoint</Application>
  <PresentationFormat>On-screen Show (4:3)</PresentationFormat>
  <Paragraphs>153</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Mankind at the Turning Point  Mihajlo Mesarovic &amp;Eduard Pestel</vt:lpstr>
      <vt:lpstr>Overview of the talk</vt:lpstr>
      <vt:lpstr>Preparatory Work for UN Climate Change Talks in 1990-91</vt:lpstr>
      <vt:lpstr>First meeting of the International Negotiating Committee for UNFCCC, Washington DC, Feb 1991</vt:lpstr>
      <vt:lpstr>Mesarovic’s proposal</vt:lpstr>
      <vt:lpstr>The destiny of first effort to help UNFCCC</vt:lpstr>
      <vt:lpstr>Background for evaluating “Mankind”</vt:lpstr>
      <vt:lpstr>Evaluating “Mankind”</vt:lpstr>
      <vt:lpstr>1. GLOBAL CRISES ARE NOT TEMPORARY</vt:lpstr>
      <vt:lpstr>2.GLOBAL EFFORT NECESSARY TO SOLVE “THE TURNING POINT” CRISIS</vt:lpstr>
      <vt:lpstr>3. NEED A HOLISTIC APPROACH</vt:lpstr>
      <vt:lpstr>4. COOPERATION FRAMEWORK, AWAY FROM CONFRONTATION, CONFLICT</vt:lpstr>
      <vt:lpstr>5. TOWARDS ORGANIC GROWTH</vt:lpstr>
      <vt:lpstr>6. NEED FOR LONG-TERM THINKING</vt:lpstr>
      <vt:lpstr>7.PRACTICAL PROCEDURES FOR COMPREHENSIVE SOLUTIONS</vt:lpstr>
      <vt:lpstr>8.FROM COLD-WAR POLARIZATION FOR JOINT SOLUTIONS OF LONG-TERM PROBLEMS</vt:lpstr>
      <vt:lpstr>9. NEW GLOBAL ETHICS</vt:lpstr>
      <vt:lpstr>10. ETHICAL USE OF NATURAL RESOURCES</vt:lpstr>
      <vt:lpstr>12. IDENTIFICATION WITH FUTURE GENERATIONS</vt:lpstr>
      <vt:lpstr>13. STRENGHTEN “OUTER LIMITS” CONCEPT, RESPECT FOR NATURE</vt:lpstr>
      <vt:lpstr>14.STRATEGY TO COUNTER “INNER LIMITS” AND “ORGANIZATIONAL LIMITS”</vt:lpstr>
      <vt:lpstr>15. ACHIEVE BALANCE BETWEEN REGIONS</vt:lpstr>
      <vt:lpstr>16. DESIGN GLOBAL ANTICIPATORY AND ADJUSTEMENT PROCEDURES/MECHANISMS/INSTRUMENTS </vt:lpstr>
      <vt:lpstr>CONCLUSIONS AND RECOMMENDATIONS</vt:lpstr>
      <vt:lpstr>Rec 1: Advance science and practice of global modeling</vt:lpstr>
      <vt:lpstr>Rec.1 a: Organize a Symposium on Policy-relevant Modeling on Global Sustainability</vt:lpstr>
      <vt:lpstr>Rec.1 a: Organize a Symposium on Policy-relevant Modeling on Global Sustainability (cont)</vt:lpstr>
      <vt:lpstr>Rec.1 a: Organize a Symposium on Policy-relevant Modeling on Global Sustainability (cont)</vt:lpstr>
      <vt:lpstr>Rec.1.b: Project on Modeling Global Sustainability</vt:lpstr>
      <vt:lpstr>Rec. 1.c: Presentation/Lecture Series</vt:lpstr>
      <vt:lpstr>Rec .2: Establish a Center Connecting Decision-Making and Modeling</vt:lpstr>
      <vt:lpstr>Rec.3: Help for UNFCCC negotiations in Paris in 2015?</vt:lpstr>
      <vt:lpstr>Slide 33</vt:lpstr>
      <vt:lpstr>Slide 34</vt:lpstr>
      <vt:lpstr>Slide 35</vt:lpstr>
      <vt:lpstr>Could modeling/computer-assisted decision-making systems help?</vt:lpstr>
      <vt:lpstr>Could modeling/computer-assisted decision-making systems help?</vt:lpstr>
      <vt:lpstr>Could modeling/computer-assisted decision-making systems help?</vt:lpstr>
      <vt:lpstr>Could modeling/computer-assisted decision-making systems help?</vt:lpstr>
      <vt:lpstr>Could modeling/computer-assisted decision-making systems help?</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Mankind at the Turning Point  Mihajlo Mesarovic &amp;Eduardo Pestel</dc:title>
  <dc:creator>Anne</dc:creator>
  <cp:lastModifiedBy>Anne</cp:lastModifiedBy>
  <cp:revision>55</cp:revision>
  <dcterms:created xsi:type="dcterms:W3CDTF">2014-03-11T16:24:52Z</dcterms:created>
  <dcterms:modified xsi:type="dcterms:W3CDTF">2014-03-13T16:59:22Z</dcterms:modified>
</cp:coreProperties>
</file>