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25" r:id="rId3"/>
    <p:sldId id="426" r:id="rId4"/>
    <p:sldId id="427" r:id="rId5"/>
    <p:sldId id="428" r:id="rId6"/>
    <p:sldId id="381" r:id="rId7"/>
    <p:sldId id="258" r:id="rId8"/>
    <p:sldId id="261" r:id="rId9"/>
    <p:sldId id="449" r:id="rId10"/>
    <p:sldId id="409" r:id="rId11"/>
    <p:sldId id="450" r:id="rId12"/>
    <p:sldId id="451" r:id="rId13"/>
    <p:sldId id="265" r:id="rId14"/>
    <p:sldId id="266" r:id="rId15"/>
    <p:sldId id="267" r:id="rId16"/>
    <p:sldId id="268" r:id="rId17"/>
    <p:sldId id="269" r:id="rId18"/>
    <p:sldId id="452" r:id="rId19"/>
    <p:sldId id="270" r:id="rId20"/>
    <p:sldId id="301" r:id="rId21"/>
    <p:sldId id="271" r:id="rId22"/>
    <p:sldId id="272" r:id="rId23"/>
    <p:sldId id="273" r:id="rId24"/>
    <p:sldId id="424" r:id="rId25"/>
    <p:sldId id="274" r:id="rId26"/>
    <p:sldId id="412" r:id="rId27"/>
    <p:sldId id="275" r:id="rId28"/>
    <p:sldId id="277" r:id="rId29"/>
    <p:sldId id="414" r:id="rId30"/>
    <p:sldId id="413" r:id="rId31"/>
    <p:sldId id="453" r:id="rId32"/>
    <p:sldId id="280" r:id="rId33"/>
    <p:sldId id="410" r:id="rId34"/>
    <p:sldId id="282" r:id="rId35"/>
    <p:sldId id="441" r:id="rId36"/>
    <p:sldId id="442" r:id="rId37"/>
    <p:sldId id="443" r:id="rId38"/>
    <p:sldId id="444" r:id="rId39"/>
    <p:sldId id="445" r:id="rId40"/>
    <p:sldId id="446" r:id="rId41"/>
    <p:sldId id="447" r:id="rId42"/>
    <p:sldId id="448" r:id="rId43"/>
    <p:sldId id="454" r:id="rId44"/>
    <p:sldId id="455" r:id="rId45"/>
    <p:sldId id="294" r:id="rId46"/>
    <p:sldId id="295" r:id="rId47"/>
    <p:sldId id="296" r:id="rId48"/>
    <p:sldId id="297" r:id="rId49"/>
    <p:sldId id="318" r:id="rId50"/>
    <p:sldId id="319" r:id="rId51"/>
    <p:sldId id="439" r:id="rId52"/>
    <p:sldId id="431" r:id="rId53"/>
    <p:sldId id="438" r:id="rId54"/>
    <p:sldId id="432" r:id="rId55"/>
    <p:sldId id="433" r:id="rId56"/>
    <p:sldId id="434" r:id="rId57"/>
    <p:sldId id="435" r:id="rId58"/>
    <p:sldId id="436" r:id="rId59"/>
    <p:sldId id="437" r:id="rId60"/>
    <p:sldId id="422" r:id="rId61"/>
    <p:sldId id="423" r:id="rId62"/>
    <p:sldId id="376" r:id="rId63"/>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1" d="100"/>
          <a:sy n="51" d="100"/>
        </p:scale>
        <p:origin x="-1243" y="-5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1E7DB3-926A-4922-BA20-74F468FB59B4}"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1E7DB3-926A-4922-BA20-74F468FB59B4}" type="datetimeFigureOut">
              <a:rPr lang="en-US" smtClean="0"/>
              <a:pPr/>
              <a:t>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1E7DB3-926A-4922-BA20-74F468FB59B4}" type="datetimeFigureOut">
              <a:rPr lang="en-US" smtClean="0"/>
              <a:pPr/>
              <a:t>1/13/2014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1E7DB3-926A-4922-BA20-74F468FB59B4}" type="datetimeFigureOut">
              <a:rPr lang="en-US" smtClean="0"/>
              <a:pPr/>
              <a:t>1/13/2014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E7DB3-926A-4922-BA20-74F468FB59B4}" type="datetimeFigureOut">
              <a:rPr lang="en-US" smtClean="0"/>
              <a:pPr/>
              <a:t>1/13/2014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7DB3-926A-4922-BA20-74F468FB59B4}" type="datetimeFigureOut">
              <a:rPr lang="en-US" smtClean="0"/>
              <a:pPr/>
              <a:t>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7DB3-926A-4922-BA20-74F468FB59B4}" type="datetimeFigureOut">
              <a:rPr lang="en-US" smtClean="0"/>
              <a:pPr/>
              <a:t>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1E7DB3-926A-4922-BA20-74F468FB59B4}" type="datetimeFigureOut">
              <a:rPr lang="en-US" smtClean="0"/>
              <a:pPr/>
              <a:t>1/13/2014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1C2B0-069B-4957-BA93-FEE232EB6F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Crisis of Global Sustainability </a:t>
            </a:r>
            <a:endParaRPr lang="en-US" dirty="0"/>
          </a:p>
        </p:txBody>
      </p:sp>
      <p:sp>
        <p:nvSpPr>
          <p:cNvPr id="3" name="Subtitle 2"/>
          <p:cNvSpPr>
            <a:spLocks noGrp="1"/>
          </p:cNvSpPr>
          <p:nvPr>
            <p:ph type="subTitle" idx="1"/>
          </p:nvPr>
        </p:nvSpPr>
        <p:spPr/>
        <p:txBody>
          <a:bodyPr>
            <a:normAutofit fontScale="70000" lnSpcReduction="20000"/>
          </a:bodyPr>
          <a:lstStyle/>
          <a:p>
            <a:endParaRPr lang="en-US" b="1" dirty="0" smtClean="0"/>
          </a:p>
          <a:p>
            <a:r>
              <a:rPr lang="en-US" dirty="0" err="1" smtClean="0"/>
              <a:t>Tapio</a:t>
            </a:r>
            <a:r>
              <a:rPr lang="en-US" dirty="0" smtClean="0"/>
              <a:t> </a:t>
            </a:r>
            <a:r>
              <a:rPr lang="en-US" dirty="0" err="1" smtClean="0"/>
              <a:t>Kanninen</a:t>
            </a:r>
            <a:endParaRPr lang="en-US" dirty="0" smtClean="0"/>
          </a:p>
          <a:p>
            <a:r>
              <a:rPr lang="en-US" dirty="0" smtClean="0"/>
              <a:t>One World Lecture Series</a:t>
            </a:r>
          </a:p>
          <a:p>
            <a:r>
              <a:rPr lang="en-US" dirty="0" smtClean="0"/>
              <a:t>Port Chester,  New York</a:t>
            </a:r>
          </a:p>
          <a:p>
            <a:r>
              <a:rPr lang="en-US" dirty="0" smtClean="0"/>
              <a:t> 15 January 2014</a:t>
            </a:r>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 thesis and central message  of the talk</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The globe and human race is facing an unprecedented emergency</a:t>
            </a:r>
          </a:p>
          <a:p>
            <a:r>
              <a:rPr lang="en-US" dirty="0" smtClean="0"/>
              <a:t>Basically, this is </a:t>
            </a:r>
            <a:r>
              <a:rPr lang="en-US" b="1" dirty="0" smtClean="0"/>
              <a:t>due to climate change and a number of interconnected issues </a:t>
            </a:r>
            <a:r>
              <a:rPr lang="en-US" dirty="0" smtClean="0"/>
              <a:t>(energy use, economic growth, decisions on infrastructure and technology)</a:t>
            </a:r>
          </a:p>
          <a:p>
            <a:r>
              <a:rPr lang="en-US" b="1" dirty="0" smtClean="0"/>
              <a:t>Urgency is the key </a:t>
            </a:r>
            <a:r>
              <a:rPr lang="en-US" dirty="0" smtClean="0"/>
              <a:t>– we cannot any more ignore the fact that decisions to change the course have to be made now, not 5-20 years from now, in other words, postponement for the time there is enough “political will” is not any more sustainable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message: the UN</a:t>
            </a:r>
            <a:endParaRPr lang="en-US" dirty="0"/>
          </a:p>
        </p:txBody>
      </p:sp>
      <p:sp>
        <p:nvSpPr>
          <p:cNvPr id="3" name="Content Placeholder 2"/>
          <p:cNvSpPr>
            <a:spLocks noGrp="1"/>
          </p:cNvSpPr>
          <p:nvPr>
            <p:ph idx="1"/>
          </p:nvPr>
        </p:nvSpPr>
        <p:spPr/>
        <p:txBody>
          <a:bodyPr>
            <a:normAutofit lnSpcReduction="10000"/>
          </a:bodyPr>
          <a:lstStyle/>
          <a:p>
            <a:r>
              <a:rPr lang="en-US" b="1" dirty="0" smtClean="0"/>
              <a:t>The UN is both part of the problem and part of the solution:</a:t>
            </a:r>
          </a:p>
          <a:p>
            <a:r>
              <a:rPr lang="en-US" b="1" dirty="0" smtClean="0"/>
              <a:t>Problems of the UN </a:t>
            </a:r>
            <a:r>
              <a:rPr lang="en-US" dirty="0" smtClean="0"/>
              <a:t>(and I know this out of 30 years of experience at the UN working in international negotiations and policy work in environmental statistics and political affairs):</a:t>
            </a:r>
          </a:p>
          <a:p>
            <a:r>
              <a:rPr lang="en-US" b="1" dirty="0" smtClean="0"/>
              <a:t>1) negotiations</a:t>
            </a:r>
          </a:p>
          <a:p>
            <a:r>
              <a:rPr lang="en-US" b="1" dirty="0" smtClean="0"/>
              <a:t>2) reports,</a:t>
            </a:r>
          </a:p>
          <a:p>
            <a:r>
              <a:rPr lang="en-US" b="1" dirty="0" smtClean="0"/>
              <a:t>3) integrated policy assessment</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problems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 </a:t>
            </a:r>
            <a:r>
              <a:rPr lang="en-US" b="1" dirty="0" smtClean="0"/>
              <a:t>Negotiations</a:t>
            </a:r>
            <a:r>
              <a:rPr lang="en-US" dirty="0" smtClean="0"/>
              <a:t>: Even after over 20 years of intensive negotiations on climate change both at the technical and political level </a:t>
            </a:r>
            <a:r>
              <a:rPr lang="en-US" b="1" dirty="0" smtClean="0"/>
              <a:t>CO2 emissions have just grown –</a:t>
            </a:r>
            <a:r>
              <a:rPr lang="en-US" dirty="0" smtClean="0"/>
              <a:t> something fundamentally wrong here</a:t>
            </a:r>
          </a:p>
          <a:p>
            <a:r>
              <a:rPr lang="en-US" dirty="0" smtClean="0"/>
              <a:t>2) </a:t>
            </a:r>
            <a:r>
              <a:rPr lang="en-US" b="1" dirty="0" smtClean="0"/>
              <a:t>Reports: the global emergency is not a central message in reports </a:t>
            </a:r>
            <a:r>
              <a:rPr lang="en-US" dirty="0" smtClean="0"/>
              <a:t>but is scattered throughout the pages with good analysis of its components but not  seeing how all components are intertwined and will together produce a really dim message for the future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problems</a:t>
            </a:r>
            <a:endParaRPr lang="en-US" dirty="0"/>
          </a:p>
        </p:txBody>
      </p:sp>
      <p:sp>
        <p:nvSpPr>
          <p:cNvPr id="3" name="Content Placeholder 2"/>
          <p:cNvSpPr>
            <a:spLocks noGrp="1"/>
          </p:cNvSpPr>
          <p:nvPr>
            <p:ph idx="1"/>
          </p:nvPr>
        </p:nvSpPr>
        <p:spPr/>
        <p:txBody>
          <a:bodyPr>
            <a:normAutofit/>
          </a:bodyPr>
          <a:lstStyle/>
          <a:p>
            <a:r>
              <a:rPr lang="en-US" dirty="0" smtClean="0"/>
              <a:t>3</a:t>
            </a:r>
            <a:r>
              <a:rPr lang="en-US" b="1" dirty="0" smtClean="0"/>
              <a:t>) policy planning system at the UN: no integrated system, </a:t>
            </a:r>
            <a:r>
              <a:rPr lang="en-US" dirty="0" smtClean="0"/>
              <a:t>no facilities for dealing effectively with global emergency occurring simultaneously in a number of interconnected areas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for the talk</a:t>
            </a:r>
            <a:endParaRPr lang="en-US" dirty="0"/>
          </a:p>
        </p:txBody>
      </p:sp>
      <p:sp>
        <p:nvSpPr>
          <p:cNvPr id="3" name="Content Placeholder 2"/>
          <p:cNvSpPr>
            <a:spLocks noGrp="1"/>
          </p:cNvSpPr>
          <p:nvPr>
            <p:ph idx="1"/>
          </p:nvPr>
        </p:nvSpPr>
        <p:spPr/>
        <p:txBody>
          <a:bodyPr>
            <a:normAutofit/>
          </a:bodyPr>
          <a:lstStyle/>
          <a:p>
            <a:r>
              <a:rPr lang="en-US" dirty="0" smtClean="0"/>
              <a:t>1. Evidence that the world is going through a major crisis</a:t>
            </a:r>
          </a:p>
          <a:p>
            <a:r>
              <a:rPr lang="en-US" dirty="0" smtClean="0"/>
              <a:t>2. What should be done?</a:t>
            </a:r>
          </a:p>
          <a:p>
            <a:r>
              <a:rPr lang="en-US" dirty="0" smtClean="0"/>
              <a:t>3. Conclusions</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Four very big problems of humankind</a:t>
            </a:r>
            <a:endParaRPr lang="en-US" b="1"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1. Global </a:t>
            </a:r>
            <a:r>
              <a:rPr lang="en-US" b="1" dirty="0" smtClean="0"/>
              <a:t>climate change</a:t>
            </a:r>
          </a:p>
          <a:p>
            <a:pPr>
              <a:buNone/>
            </a:pPr>
            <a:r>
              <a:rPr lang="en-US" dirty="0" smtClean="0"/>
              <a:t>2. Global problems in </a:t>
            </a:r>
            <a:r>
              <a:rPr lang="en-US" b="1" dirty="0" smtClean="0"/>
              <a:t>energy and resources </a:t>
            </a:r>
          </a:p>
          <a:p>
            <a:pPr>
              <a:buNone/>
            </a:pPr>
            <a:r>
              <a:rPr lang="en-US" dirty="0" smtClean="0"/>
              <a:t>3. </a:t>
            </a:r>
            <a:r>
              <a:rPr lang="en-US" b="1" dirty="0" smtClean="0"/>
              <a:t>Interconnectedness between climate change and global energy use</a:t>
            </a:r>
          </a:p>
          <a:p>
            <a:pPr>
              <a:buNone/>
            </a:pPr>
            <a:r>
              <a:rPr lang="en-US" dirty="0" smtClean="0"/>
              <a:t>4. Meta-problem: </a:t>
            </a:r>
            <a:r>
              <a:rPr lang="en-US" b="1" dirty="0" smtClean="0"/>
              <a:t>what we do now will determine the global development path for decades and centuries to go</a:t>
            </a:r>
          </a:p>
          <a:p>
            <a:r>
              <a:rPr lang="en-US" dirty="0" smtClean="0"/>
              <a:t> Access to  water, global food crisis and world financial crises are all connected to the above problems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Warming of the planet and global CO2 and other green house emissions have continued without interruption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8448" t="15625" r="20937" b="9375"/>
          <a:stretch>
            <a:fillRect/>
          </a:stretch>
        </p:blipFill>
        <p:spPr bwMode="auto">
          <a:xfrm>
            <a:off x="457199" y="457200"/>
            <a:ext cx="8778240" cy="6106598"/>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8375" t="12500" r="17496" b="6250"/>
          <a:stretch>
            <a:fillRect/>
          </a:stretch>
        </p:blipFill>
        <p:spPr bwMode="auto">
          <a:xfrm>
            <a:off x="0" y="457200"/>
            <a:ext cx="9242487" cy="6583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8375" t="15625" r="19253" b="7813"/>
          <a:stretch>
            <a:fillRect/>
          </a:stretch>
        </p:blipFill>
        <p:spPr bwMode="auto">
          <a:xfrm>
            <a:off x="380997" y="381000"/>
            <a:ext cx="9009654" cy="621792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9253" t="15625" r="19253" b="9375"/>
          <a:stretch>
            <a:fillRect/>
          </a:stretch>
        </p:blipFill>
        <p:spPr bwMode="auto">
          <a:xfrm>
            <a:off x="838200" y="685800"/>
            <a:ext cx="7867649" cy="539496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BIGPROBLEM 1:Global climate change</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err="1" smtClean="0"/>
              <a:t>Subproblem</a:t>
            </a:r>
            <a:r>
              <a:rPr lang="en-US" dirty="0" smtClean="0"/>
              <a:t> 1.1:</a:t>
            </a:r>
          </a:p>
          <a:p>
            <a:r>
              <a:rPr lang="en-US" dirty="0" smtClean="0"/>
              <a:t>Arctic and Antarctica are warming more rapidly than other parts of the world</a:t>
            </a:r>
          </a:p>
          <a:p>
            <a:r>
              <a:rPr lang="en-US" dirty="0" smtClean="0"/>
              <a:t> This trend will intensify the rise of sea-level in the near future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681" r="12019"/>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070" t="11966" r="12340"/>
          <a:stretch>
            <a:fillRect/>
          </a:stretch>
        </p:blipFill>
        <p:spPr bwMode="auto">
          <a:xfrm>
            <a:off x="0" y="0"/>
            <a:ext cx="9144000"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681" r="12500"/>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750" t="11966" r="11859"/>
          <a:stretch>
            <a:fillRect/>
          </a:stretch>
        </p:blipFill>
        <p:spPr bwMode="auto">
          <a:xfrm>
            <a:off x="1" y="0"/>
            <a:ext cx="9144000"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l="18361" t="14125" r="19312" b="7807"/>
          <a:stretch>
            <a:fillRect/>
          </a:stretch>
        </p:blipFill>
        <p:spPr bwMode="auto">
          <a:xfrm>
            <a:off x="685793" y="685799"/>
            <a:ext cx="8569762" cy="603504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a:bodyPr>
          <a:lstStyle/>
          <a:p>
            <a:r>
              <a:rPr lang="en-US" dirty="0" err="1" smtClean="0"/>
              <a:t>Subproblem</a:t>
            </a:r>
            <a:r>
              <a:rPr lang="en-US" dirty="0" smtClean="0"/>
              <a:t> 1.2: Tipping Points</a:t>
            </a:r>
          </a:p>
          <a:p>
            <a:r>
              <a:rPr lang="en-US" dirty="0" smtClean="0"/>
              <a:t>Tipping points are irreversible mechanisms that might trigger self-reinforcing catastrophic climate change – some say in a matter of years rather than decades</a:t>
            </a:r>
          </a:p>
          <a:p>
            <a:r>
              <a:rPr lang="en-US" dirty="0" smtClean="0"/>
              <a:t>Scientists have determined some 15 candidates for tipping points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Climate change’s impact on the rise of sea level.</a:t>
            </a:r>
          </a:p>
          <a:p>
            <a:pPr>
              <a:buNone/>
            </a:pPr>
            <a:endParaRPr lang="en-US" dirty="0" smtClean="0"/>
          </a:p>
          <a:p>
            <a:pPr>
              <a:buNone/>
            </a:pPr>
            <a:r>
              <a:rPr lang="en-US" dirty="0" smtClean="0"/>
              <a:t> Two schools of thought among climate scientists:</a:t>
            </a:r>
          </a:p>
          <a:p>
            <a:endParaRPr lang="en-US" dirty="0" smtClean="0"/>
          </a:p>
          <a:p>
            <a:r>
              <a:rPr lang="en-US" dirty="0" smtClean="0"/>
              <a:t> SCHOOL OF THOUGHT 1:  Cautious scientists who stress the lack of data and difficulties in methods – sea level would rise ½ - 1 meters in 100 years (IPCC reports)</a:t>
            </a:r>
          </a:p>
          <a:p>
            <a:r>
              <a:rPr lang="en-US" dirty="0" smtClean="0"/>
              <a:t> SCHOOL OF THOUGHT 2:  Bolder scientists who do not deny the lack of data and difficulties in methods but try to estimate the impact of tipping points  for our decision-making – sea level rise would rise some 5-7 meters in 100 years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111" r="12660"/>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a:bodyPr>
          <a:lstStyle/>
          <a:p>
            <a:r>
              <a:rPr lang="en-US" b="1" dirty="0" smtClean="0"/>
              <a:t> Dr. James Hansen, </a:t>
            </a:r>
            <a:r>
              <a:rPr lang="en-US" dirty="0" smtClean="0"/>
              <a:t> long-term head of NASA’s Goddard Institute for Space Studies and a leading climate scientist at Columbia University’s Earth Institute</a:t>
            </a:r>
          </a:p>
          <a:p>
            <a:endParaRPr lang="en-US" dirty="0" smtClean="0"/>
          </a:p>
          <a:p>
            <a:r>
              <a:rPr lang="en-US" dirty="0" smtClean="0"/>
              <a:t> Uses </a:t>
            </a:r>
            <a:r>
              <a:rPr lang="en-US" dirty="0" err="1" smtClean="0"/>
              <a:t>paleoclimate</a:t>
            </a:r>
            <a:r>
              <a:rPr lang="en-US" dirty="0" smtClean="0"/>
              <a:t>  </a:t>
            </a:r>
            <a:r>
              <a:rPr lang="en-US" dirty="0" err="1" smtClean="0"/>
              <a:t>evidendence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396" r="11859"/>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Paleoclimate</a:t>
            </a:r>
            <a:r>
              <a:rPr lang="en-US" dirty="0" smtClean="0"/>
              <a:t> history: explanation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During this century, we are approaching conditions (CO2 driven temperature increase) that existed 10-40 million years ago. In those conditions back then, there was much less ice - and no ice at all some 40 million years ago - and sea level was 6-70 meters higher than today. The picture shows among other things - and note especially the red horizontal arrow from right (present time) to left (millions years ago) - the concentration of carbon dioxide in the atmosphere and corresponding sea-level rise. </a:t>
            </a:r>
            <a:r>
              <a:rPr lang="en-US" b="1" dirty="0" smtClean="0"/>
              <a:t>The red arrow at your right represents CO2 concentration that we expect to reach when we will meet in a couple of decades the internationally accepted goal of 2 Celsius degrees rise of global temperature compared to preindustrial times. If you follow to the red arrow from right to left you will see that this CO2 concentration was the same the earth had some 10 millions years ago when sea level was 6-7 meters higher than today. </a:t>
            </a:r>
            <a:r>
              <a:rPr lang="en-US" dirty="0" smtClean="0"/>
              <a:t>WOULD THIS MEAN THAT THE SEA LEVEL HAS TO BE EVENTUALLY 6-7 METERS HIGHER WHEN WE MEET OUR PRESENT CLIMATE CHANGE TARGET? AT LEAST THIS SEEMS LOGICAL. </a:t>
            </a:r>
          </a:p>
          <a:p>
            <a:pPr>
              <a:buNone/>
            </a:pP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071" t="11966" r="12179"/>
          <a:stretch>
            <a:fillRect/>
          </a:stretch>
        </p:blipFill>
        <p:spPr bwMode="auto">
          <a:xfrm>
            <a:off x="1" y="0"/>
            <a:ext cx="9144000"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2100 or shortly thereafter</a:t>
            </a:r>
            <a:endParaRPr lang="en-US" dirty="0"/>
          </a:p>
        </p:txBody>
      </p:sp>
      <p:pic>
        <p:nvPicPr>
          <p:cNvPr id="3074" name="Picture 2"/>
          <p:cNvPicPr>
            <a:picLocks noGrp="1" noChangeAspect="1" noChangeArrowheads="1"/>
          </p:cNvPicPr>
          <p:nvPr>
            <p:ph idx="1"/>
          </p:nvPr>
        </p:nvPicPr>
        <p:blipFill>
          <a:blip r:embed="rId2" cstate="print"/>
          <a:srcRect l="14031" t="11785" r="11190" b="5717"/>
          <a:stretch>
            <a:fillRect/>
          </a:stretch>
        </p:blipFill>
        <p:spPr bwMode="auto">
          <a:xfrm>
            <a:off x="762000" y="1828800"/>
            <a:ext cx="8108305"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750" t="11681" r="11859"/>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smtClean="0"/>
              <a:t>As further evidence that climate is changing rapidly we have an increasing rate of natural catastrophes linked to climate and well as the loss of biodiversity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l="21873" t="15687" r="21068" b="10929"/>
          <a:stretch>
            <a:fillRect/>
          </a:stretch>
        </p:blipFill>
        <p:spPr bwMode="auto">
          <a:xfrm>
            <a:off x="304800" y="381001"/>
            <a:ext cx="8869680" cy="64134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l="21961" t="15625" r="19180" b="10938"/>
          <a:stretch>
            <a:fillRect/>
          </a:stretch>
        </p:blipFill>
        <p:spPr bwMode="auto">
          <a:xfrm>
            <a:off x="152400" y="533400"/>
            <a:ext cx="8869680" cy="62220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l="18361" t="14125" r="20191" b="7807"/>
          <a:stretch>
            <a:fillRect/>
          </a:stretch>
        </p:blipFill>
        <p:spPr bwMode="auto">
          <a:xfrm>
            <a:off x="0" y="228600"/>
            <a:ext cx="10058400" cy="7184569"/>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BIG PROBLEM 2: Our resources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Our global wellbeing and </a:t>
            </a:r>
            <a:r>
              <a:rPr lang="en-US" b="1" dirty="0" smtClean="0"/>
              <a:t>economic growth have been measure by national accounts which use Gross National Product (GDP) </a:t>
            </a:r>
            <a:r>
              <a:rPr lang="en-US" dirty="0" smtClean="0"/>
              <a:t>as a key measurement of growth, but GDP does not tell about the impact of growth on environment</a:t>
            </a:r>
          </a:p>
          <a:p>
            <a:r>
              <a:rPr lang="en-US" dirty="0" smtClean="0"/>
              <a:t>In the future, so called </a:t>
            </a:r>
            <a:r>
              <a:rPr lang="en-US" b="1" dirty="0" smtClean="0"/>
              <a:t>“global ecological footprint”</a:t>
            </a:r>
            <a:r>
              <a:rPr lang="en-US" dirty="0" smtClean="0"/>
              <a:t> will be in key position</a:t>
            </a:r>
          </a:p>
          <a:p>
            <a:r>
              <a:rPr lang="en-US" dirty="0" smtClean="0"/>
              <a:t>It will </a:t>
            </a:r>
            <a:r>
              <a:rPr lang="en-US" b="1" dirty="0" smtClean="0"/>
              <a:t>ultimately answer the question whether our economic development is based  on a Ponzi-scheme in terms of its use of global resources</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3104" t="12500" r="12225" b="6250"/>
          <a:stretch>
            <a:fillRect/>
          </a:stretch>
        </p:blipFill>
        <p:spPr bwMode="auto">
          <a:xfrm>
            <a:off x="0" y="609600"/>
            <a:ext cx="896815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071" t="11111" r="12500" b="1994"/>
          <a:stretch>
            <a:fillRect/>
          </a:stretch>
        </p:blipFill>
        <p:spPr bwMode="auto">
          <a:xfrm>
            <a:off x="0" y="0"/>
            <a:ext cx="9144000"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dropping cost/benefit ratio  for oil industry</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err="1" smtClean="0"/>
              <a:t>Subproblem</a:t>
            </a:r>
            <a:r>
              <a:rPr lang="en-US" dirty="0" smtClean="0"/>
              <a:t> 3.1: The dropping cost/benefit ratio  for oil industry</a:t>
            </a:r>
          </a:p>
          <a:p>
            <a:pPr>
              <a:buNone/>
            </a:pPr>
            <a:endParaRPr lang="en-US" dirty="0" smtClean="0"/>
          </a:p>
          <a:p>
            <a:r>
              <a:rPr lang="en-US" dirty="0" smtClean="0"/>
              <a:t>Cost/benefit ratio of oil industry (energy return on energy invested, </a:t>
            </a:r>
            <a:r>
              <a:rPr lang="en-US" dirty="0" err="1" smtClean="0"/>
              <a:t>ERoEI</a:t>
            </a:r>
            <a:r>
              <a:rPr lang="en-US" dirty="0" smtClean="0"/>
              <a:t>) has dropped during the last decades</a:t>
            </a:r>
          </a:p>
          <a:p>
            <a:endParaRPr lang="en-US" dirty="0" smtClean="0"/>
          </a:p>
          <a:p>
            <a:r>
              <a:rPr lang="en-US" b="1" dirty="0" smtClean="0"/>
              <a:t>To pump oil to the ground needs also  energy. Whereas one barrel of oil could produce still in the 1920’s and 1930’s some 100 barrels of oil for consumption, one barrel could only produce some 50 barrels in 1970 and only some 20 barrels this year.</a:t>
            </a:r>
          </a:p>
          <a:p>
            <a:pPr>
              <a:buNone/>
            </a:pPr>
            <a:endParaRPr lang="en-US" dirty="0" smtClean="0"/>
          </a:p>
          <a:p>
            <a:r>
              <a:rPr lang="en-US" dirty="0" smtClean="0"/>
              <a:t>The cost/benefit ratio of gas, coal and renewable energies are clearly lower than oil </a:t>
            </a:r>
          </a:p>
          <a:p>
            <a:endParaRPr lang="en-US" dirty="0" smtClean="0"/>
          </a:p>
          <a:p>
            <a:r>
              <a:rPr lang="en-US" b="1" dirty="0" smtClean="0"/>
              <a:t>Our economic growth has so far based on cheap energy but the era of cheap energy is over!</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34455" t="20798" r="14423" b="10541"/>
          <a:stretch>
            <a:fillRect/>
          </a:stretch>
        </p:blipFill>
        <p:spPr bwMode="auto">
          <a:xfrm>
            <a:off x="-152400" y="457200"/>
            <a:ext cx="9144000" cy="6857999"/>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33274" t="23431" r="19372" b="15314"/>
          <a:stretch>
            <a:fillRect/>
          </a:stretch>
        </p:blipFill>
        <p:spPr bwMode="auto">
          <a:xfrm>
            <a:off x="381000" y="381000"/>
            <a:ext cx="8046717" cy="585216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l="12420" t="1587" r="12617"/>
          <a:stretch>
            <a:fillRect/>
          </a:stretch>
        </p:blipFill>
        <p:spPr bwMode="auto">
          <a:xfrm>
            <a:off x="762000" y="609600"/>
            <a:ext cx="7589520" cy="5601788"/>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l="12299" t="1563" r="12152"/>
          <a:stretch>
            <a:fillRect/>
          </a:stretch>
        </p:blipFill>
        <p:spPr bwMode="auto">
          <a:xfrm>
            <a:off x="761995" y="1143000"/>
            <a:ext cx="7739018" cy="566928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l="13104" t="1563" r="13104"/>
          <a:stretch>
            <a:fillRect/>
          </a:stretch>
        </p:blipFill>
        <p:spPr bwMode="auto">
          <a:xfrm>
            <a:off x="609600" y="533400"/>
            <a:ext cx="8168640" cy="612648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l="12299" t="1563" r="13031"/>
          <a:stretch>
            <a:fillRect/>
          </a:stretch>
        </p:blipFill>
        <p:spPr bwMode="auto">
          <a:xfrm>
            <a:off x="838200" y="304795"/>
            <a:ext cx="8503920" cy="6302906"/>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l="13104" r="13104"/>
          <a:stretch>
            <a:fillRect/>
          </a:stretch>
        </p:blipFill>
        <p:spPr bwMode="auto">
          <a:xfrm>
            <a:off x="381000" y="304797"/>
            <a:ext cx="8595360" cy="6548849"/>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Connections between global economic growth, energy use and climate change</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dirty="0" smtClean="0"/>
              <a:t>How could we attain 2° C official target in climate change talks and continue our current economic growth and energy use as before?</a:t>
            </a:r>
          </a:p>
          <a:p>
            <a:r>
              <a:rPr lang="en-US" b="1" dirty="0" smtClean="0"/>
              <a:t>Ian Dunlop’s theses</a:t>
            </a:r>
            <a:r>
              <a:rPr lang="en-US" dirty="0" smtClean="0"/>
              <a:t>; Dunlop was Shell’s engineer and senior executive over 30 years as well as the main developer of the carbon emission trading system in Australia</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Connections between global economic growth, energy use and climate change</a:t>
            </a:r>
            <a:endParaRPr lang="en-US" dirty="0"/>
          </a:p>
        </p:txBody>
      </p:sp>
      <p:sp>
        <p:nvSpPr>
          <p:cNvPr id="3" name="Content Placeholder 2"/>
          <p:cNvSpPr>
            <a:spLocks noGrp="1"/>
          </p:cNvSpPr>
          <p:nvPr>
            <p:ph idx="1"/>
          </p:nvPr>
        </p:nvSpPr>
        <p:spPr/>
        <p:txBody>
          <a:bodyPr>
            <a:normAutofit fontScale="77500" lnSpcReduction="20000"/>
          </a:bodyPr>
          <a:lstStyle/>
          <a:p>
            <a:r>
              <a:rPr lang="en-AU" b="1" dirty="0" smtClean="0"/>
              <a:t>QUESTION NO.1: </a:t>
            </a:r>
          </a:p>
          <a:p>
            <a:r>
              <a:rPr lang="en-AU" b="1" dirty="0" smtClean="0"/>
              <a:t>Can global economic growth continue whilst simultaneously limiting global temperature increase to 2°C? </a:t>
            </a:r>
            <a:r>
              <a:rPr lang="en-AU" dirty="0" smtClean="0"/>
              <a:t>According to Dunlop the answer is </a:t>
            </a:r>
            <a:r>
              <a:rPr lang="en-AU" b="1" dirty="0" smtClean="0"/>
              <a:t>clearly no </a:t>
            </a:r>
            <a:r>
              <a:rPr lang="en-AU" dirty="0" smtClean="0"/>
              <a:t>(albeit the non-availability of cheap energy sources may well itself slow growth quite separately from efforts to limit global warming). We are not running out of either oil, coal, or gas resources—the issue is how to convert these resources into flows to the market in an environmentally and economically acceptable manner or to move to alternative energy sources. </a:t>
            </a:r>
            <a:r>
              <a:rPr lang="en-AU" b="1" dirty="0" smtClean="0"/>
              <a:t>Only 30-40 percent of current proven fossil-fuel reserves can be burnt to have a reasonable chance of remaining below the 2°C target.</a:t>
            </a:r>
            <a:endParaRPr lang="en-US" b="1" dirty="0" smtClean="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Connections between global economic growth, energy use and climate change</a:t>
            </a:r>
            <a:endParaRPr lang="en-US" dirty="0"/>
          </a:p>
        </p:txBody>
      </p:sp>
      <p:sp>
        <p:nvSpPr>
          <p:cNvPr id="3" name="Content Placeholder 2"/>
          <p:cNvSpPr>
            <a:spLocks noGrp="1"/>
          </p:cNvSpPr>
          <p:nvPr>
            <p:ph idx="1"/>
          </p:nvPr>
        </p:nvSpPr>
        <p:spPr>
          <a:xfrm>
            <a:off x="685800" y="1981200"/>
            <a:ext cx="8001000" cy="4144963"/>
          </a:xfrm>
        </p:spPr>
        <p:txBody>
          <a:bodyPr>
            <a:normAutofit lnSpcReduction="10000"/>
          </a:bodyPr>
          <a:lstStyle/>
          <a:p>
            <a:r>
              <a:rPr lang="en-AU" b="1" dirty="0" smtClean="0"/>
              <a:t>QUESTION NO. 2:</a:t>
            </a:r>
          </a:p>
          <a:p>
            <a:r>
              <a:rPr lang="en-AU" b="1" dirty="0" smtClean="0"/>
              <a:t>Can technology help us move quickly to make the use of fossil fuels less polluting so that our economic growth model can continue? </a:t>
            </a:r>
            <a:r>
              <a:rPr lang="en-AU" dirty="0" smtClean="0"/>
              <a:t>The answer is also </a:t>
            </a:r>
            <a:r>
              <a:rPr lang="en-AU" b="1" dirty="0" smtClean="0"/>
              <a:t>a clear no</a:t>
            </a:r>
            <a:r>
              <a:rPr lang="en-AU" dirty="0" smtClean="0"/>
              <a:t>. All present technologies to make such a transition would be </a:t>
            </a:r>
            <a:r>
              <a:rPr lang="en-AU" b="1" dirty="0" smtClean="0"/>
              <a:t>too expensive, environmentally damaging, and time-consuming</a:t>
            </a:r>
            <a:r>
              <a:rPr lang="en-AU"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Connections between global economic growth, energy use and climate change</a:t>
            </a:r>
            <a:endParaRPr lang="en-US" dirty="0"/>
          </a:p>
        </p:txBody>
      </p:sp>
      <p:sp>
        <p:nvSpPr>
          <p:cNvPr id="3" name="Content Placeholder 2"/>
          <p:cNvSpPr>
            <a:spLocks noGrp="1"/>
          </p:cNvSpPr>
          <p:nvPr>
            <p:ph idx="1"/>
          </p:nvPr>
        </p:nvSpPr>
        <p:spPr>
          <a:xfrm>
            <a:off x="685800" y="1981200"/>
            <a:ext cx="8001000" cy="4144963"/>
          </a:xfrm>
        </p:spPr>
        <p:txBody>
          <a:bodyPr>
            <a:normAutofit fontScale="85000" lnSpcReduction="20000"/>
          </a:bodyPr>
          <a:lstStyle/>
          <a:p>
            <a:r>
              <a:rPr lang="en-AU" b="1" dirty="0" smtClean="0"/>
              <a:t>QUESTION NO. 3:</a:t>
            </a:r>
          </a:p>
          <a:p>
            <a:r>
              <a:rPr lang="en-AU" b="1" dirty="0" smtClean="0"/>
              <a:t>Can our global economic growth model continue if we quickly move to the alternative energy sources of </a:t>
            </a:r>
            <a:r>
              <a:rPr lang="en-AU" b="1" dirty="0" err="1" smtClean="0"/>
              <a:t>renewables</a:t>
            </a:r>
            <a:r>
              <a:rPr lang="en-AU" b="1" dirty="0" smtClean="0"/>
              <a:t> and nuclear? </a:t>
            </a:r>
            <a:r>
              <a:rPr lang="en-AU" dirty="0" smtClean="0"/>
              <a:t>Here also the answer is </a:t>
            </a:r>
            <a:r>
              <a:rPr lang="en-AU" b="1" dirty="0" smtClean="0"/>
              <a:t>a clear no</a:t>
            </a:r>
            <a:r>
              <a:rPr lang="en-AU" dirty="0" smtClean="0"/>
              <a:t>, according to Dunlop, as the present alternatives—primarily </a:t>
            </a:r>
            <a:r>
              <a:rPr lang="en-AU" b="1" dirty="0" smtClean="0"/>
              <a:t>solar, wind, and nuclear—contribute only a small proportion of global energy supplies relative to fossil fuels. </a:t>
            </a:r>
            <a:r>
              <a:rPr lang="en-AU" dirty="0" smtClean="0"/>
              <a:t>Thus their replacement of fossil fuels while maintaining global economic growth is highly unlikely in the short term, though it may provide a longer term solution for a steady-state economy. </a:t>
            </a:r>
            <a:endParaRPr lang="en-US"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BIG PROBLEM 4: what we do now will determine the global development path for decades and centuries</a:t>
            </a:r>
            <a:r>
              <a:rPr lang="en-US" dirty="0" smtClean="0"/>
              <a:t/>
            </a:r>
            <a:br>
              <a:rPr lang="en-US" dirty="0" smtClean="0"/>
            </a:br>
            <a:endParaRPr lang="en-US" dirty="0"/>
          </a:p>
        </p:txBody>
      </p:sp>
      <p:sp>
        <p:nvSpPr>
          <p:cNvPr id="3" name="Content Placeholder 2"/>
          <p:cNvSpPr>
            <a:spLocks noGrp="1"/>
          </p:cNvSpPr>
          <p:nvPr>
            <p:ph idx="1"/>
          </p:nvPr>
        </p:nvSpPr>
        <p:spPr>
          <a:xfrm>
            <a:off x="762000" y="2209800"/>
            <a:ext cx="7924800" cy="3916363"/>
          </a:xfrm>
        </p:spPr>
        <p:txBody>
          <a:bodyPr/>
          <a:lstStyle/>
          <a:p>
            <a:endParaRPr lang="en-US" dirty="0" smtClean="0"/>
          </a:p>
          <a:p>
            <a:endParaRPr lang="en-US" dirty="0" smtClean="0"/>
          </a:p>
          <a:p>
            <a:r>
              <a:rPr lang="en-US" dirty="0" smtClean="0"/>
              <a:t>The question of urgency</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Allison Macfarlane, chair of BAS’ Science and Security Board :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After </a:t>
            </a:r>
            <a:r>
              <a:rPr lang="en-US" b="1" dirty="0" smtClean="0"/>
              <a:t>the Doomsday Clock </a:t>
            </a:r>
            <a:r>
              <a:rPr lang="en-US" dirty="0" smtClean="0"/>
              <a:t>was moved in January 2012 back one minute, now 5 minutes to midnight – from nuclear holocaust to environmental holocaust:</a:t>
            </a:r>
          </a:p>
          <a:p>
            <a:r>
              <a:rPr lang="en-US" dirty="0" smtClean="0"/>
              <a:t>“The global community may be near a point of no return in efforts to prevent catastrophe from changes in Earth’s atmosphere.  The International Energy Agency projects that, </a:t>
            </a:r>
            <a:r>
              <a:rPr lang="en-US" b="1" dirty="0" smtClean="0"/>
              <a:t>unless societies begin building alternatives to carbon-emitting energy technologies over the next five years, the world is doomed to a warmer climate, harsher weather, droughts, famine, water scarcity, rising sea levels, loss of island nations, and increasing ocean acidification.” </a:t>
            </a:r>
            <a:r>
              <a:rPr lang="en-US" dirty="0" smtClean="0"/>
              <a:t> </a:t>
            </a:r>
          </a:p>
          <a:p>
            <a:r>
              <a:rPr lang="en-US" dirty="0" smtClean="0"/>
              <a:t>“Since fossil-fuel burning power plants and infrastructure built in 2012-2020 will produce energy—and emissions—for 40 to 50 years, </a:t>
            </a:r>
            <a:r>
              <a:rPr lang="en-US" b="1" dirty="0" smtClean="0"/>
              <a:t>the actions taken in the next few years will set us on a path that will be impossible to redirect.  </a:t>
            </a:r>
            <a:r>
              <a:rPr lang="en-US" dirty="0" smtClean="0"/>
              <a:t>Even if policy leaders decide in the future to reduce reliance on carbon-emitting technologies, it will be too late.”</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EU/Council of Europe: global climate change targets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In order to reach 2°C climate change target:</a:t>
            </a:r>
          </a:p>
          <a:p>
            <a:r>
              <a:rPr lang="en-US" dirty="0" smtClean="0"/>
              <a:t>EU: CO2 reduction by 2050 80% compared to the level of 2005</a:t>
            </a:r>
          </a:p>
          <a:p>
            <a:r>
              <a:rPr lang="en-US" dirty="0" smtClean="0"/>
              <a:t>Council of Europe: reduction of green house emissions by 2050 80-95%  compared to 2005 level</a:t>
            </a:r>
          </a:p>
          <a:p>
            <a:r>
              <a:rPr lang="en-US" dirty="0" smtClean="0"/>
              <a:t>REALISM CHECK: Exxon expects the developed countries to reduce only 20% CO2 emissions and </a:t>
            </a:r>
            <a:r>
              <a:rPr lang="en-US" b="1" dirty="0" smtClean="0"/>
              <a:t>developing countries increasing emissions by 50% by 2040</a:t>
            </a:r>
            <a:endParaRPr lang="en-US"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30609" t="18519" r="10256" b="7692"/>
          <a:stretch>
            <a:fillRect/>
          </a:stretch>
        </p:blipFill>
        <p:spPr bwMode="auto">
          <a:xfrm>
            <a:off x="1"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be done?</a:t>
            </a:r>
            <a:endParaRPr lang="en-US" dirty="0"/>
          </a:p>
        </p:txBody>
      </p:sp>
      <p:sp>
        <p:nvSpPr>
          <p:cNvPr id="3" name="Content Placeholder 2"/>
          <p:cNvSpPr>
            <a:spLocks noGrp="1"/>
          </p:cNvSpPr>
          <p:nvPr>
            <p:ph idx="1"/>
          </p:nvPr>
        </p:nvSpPr>
        <p:spPr/>
        <p:txBody>
          <a:bodyPr/>
          <a:lstStyle/>
          <a:p>
            <a:r>
              <a:rPr lang="en-US" dirty="0" smtClean="0"/>
              <a:t>2015 Paris UNFCCC agreement</a:t>
            </a:r>
          </a:p>
          <a:p>
            <a:r>
              <a:rPr lang="en-US" dirty="0" smtClean="0"/>
              <a:t>Change the UN</a:t>
            </a:r>
          </a:p>
          <a:p>
            <a:r>
              <a:rPr lang="en-US" dirty="0" smtClean="0"/>
              <a:t>Create a new global paradigm for change</a:t>
            </a:r>
          </a:p>
          <a:p>
            <a:r>
              <a:rPr lang="en-US" dirty="0" smtClean="0"/>
              <a:t>Mobilize the masses, youth, world citizens</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UN climate meeting in 2015: cap-and-trade?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We should use the current wealth created by "oil economy" and transform that money into clean energy. The best way would </a:t>
            </a:r>
            <a:r>
              <a:rPr lang="en-US" b="1" dirty="0" smtClean="0"/>
              <a:t>be to calculate how much CO2 we could still emit into atmosphere divide that by next 50 years by a down hill curve, split annual emissions as carbon credits and let scarcity in the markets take care the reduction.</a:t>
            </a:r>
            <a:r>
              <a:rPr lang="en-US" dirty="0" smtClean="0"/>
              <a:t> This cap-and-trade-mechanism was used when SO2 problem was solved in North America 1993-2003 with excellent results. </a:t>
            </a:r>
          </a:p>
          <a:p>
            <a:r>
              <a:rPr lang="en-US" dirty="0" smtClean="0"/>
              <a:t>For clean investments</a:t>
            </a:r>
            <a:r>
              <a:rPr lang="en-US" b="1" dirty="0" smtClean="0"/>
              <a:t>, carbon price should be at least 30 €/t, i.e. ten times the current price level. </a:t>
            </a:r>
            <a:r>
              <a:rPr lang="en-US" dirty="0" smtClean="0"/>
              <a:t>There is a large consensus that this alone would attract investments switching away from coal. Instead of subsidizing oil, countries could start to create mechanisms (like national or international CDM) to increase renewable solutions like solar panels. This would be especially helpful in developing countries. </a:t>
            </a:r>
          </a:p>
          <a:p>
            <a:r>
              <a:rPr lang="en-US" dirty="0" smtClean="0"/>
              <a:t>In order to get a binding international agreements on these issues all efforts should be focused into UN climate meeting in Paris in 2015. </a:t>
            </a:r>
          </a:p>
          <a:p>
            <a:pPr>
              <a:buNone/>
            </a:pP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2015 agreement: change the flow of energy subsidies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We are today heavily dependent on fossil fuels</a:t>
            </a:r>
            <a:r>
              <a:rPr lang="en-US" b="1" dirty="0" smtClean="0"/>
              <a:t>. Scientists say that we could only use about 20-40% of the existing known reserves in order to reach the international standard of 2 °C increase in global atmospheric temperature. And still our oil companies are investing annually some 600-700 billion USD to find new reserves and governments give fossil fuel subsidies annually over 500 billion USD</a:t>
            </a:r>
            <a:r>
              <a:rPr lang="en-US" dirty="0" smtClean="0"/>
              <a:t>. And we have plans to build new coal fired power stations with over 1 trillion USD. </a:t>
            </a:r>
          </a:p>
          <a:p>
            <a:r>
              <a:rPr lang="en-US" dirty="0" smtClean="0"/>
              <a:t>Renewable investments were last year only on the level 250 billion USD and subsidies 88 billion USD. This means that </a:t>
            </a:r>
            <a:r>
              <a:rPr lang="en-US" b="1" dirty="0" smtClean="0"/>
              <a:t>the money flow into fossil energy is about 3-4 times bigger than into </a:t>
            </a:r>
            <a:r>
              <a:rPr lang="en-US" b="1" dirty="0" err="1" smtClean="0"/>
              <a:t>renewables</a:t>
            </a:r>
            <a:r>
              <a:rPr lang="en-US" b="1" dirty="0" smtClean="0"/>
              <a:t>. If we cannot change this flow in coming years we are not able to develop clean energy fast enough and we could have a major economic collapse, if (or when) some climate change related "Pearl Harbor event" will hit us and we will have a panic exit from investments into fossil companies and use of fossil energy. </a:t>
            </a:r>
            <a:r>
              <a:rPr lang="en-US" dirty="0" smtClean="0"/>
              <a:t>This would then make many countries to collapse financially. After that we would have no money to change into clean energy.</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Creating a new global emergency paradigm</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 it is </a:t>
            </a:r>
            <a:r>
              <a:rPr lang="en-US" b="1" dirty="0" smtClean="0"/>
              <a:t>not realistic to create a global cap-and-trade system by 2015 </a:t>
            </a:r>
            <a:r>
              <a:rPr lang="en-US" dirty="0" smtClean="0"/>
              <a:t>– too many national, vested and political interests and obstacles – other measures should be taken up at the same time:</a:t>
            </a:r>
          </a:p>
          <a:p>
            <a:r>
              <a:rPr lang="en-US" b="1" dirty="0" smtClean="0"/>
              <a:t>1) UN role could be sharpened</a:t>
            </a:r>
          </a:p>
          <a:p>
            <a:r>
              <a:rPr lang="en-US" b="1" dirty="0" smtClean="0"/>
              <a:t>2) activate scientists and scholars to be bolder</a:t>
            </a:r>
          </a:p>
          <a:p>
            <a:r>
              <a:rPr lang="en-US" b="1" dirty="0" smtClean="0"/>
              <a:t>3) create mass movements </a:t>
            </a:r>
            <a:r>
              <a:rPr lang="en-US" dirty="0" smtClean="0"/>
              <a:t>to spread awareness of a runaway climate change and urgency of action to stop it before it is too late</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 new role</a:t>
            </a:r>
            <a:endParaRPr lang="en-US" dirty="0"/>
          </a:p>
        </p:txBody>
      </p:sp>
      <p:sp>
        <p:nvSpPr>
          <p:cNvPr id="3" name="Content Placeholder 2"/>
          <p:cNvSpPr>
            <a:spLocks noGrp="1"/>
          </p:cNvSpPr>
          <p:nvPr>
            <p:ph idx="1"/>
          </p:nvPr>
        </p:nvSpPr>
        <p:spPr>
          <a:xfrm>
            <a:off x="533400" y="1600200"/>
            <a:ext cx="8229600" cy="4525963"/>
          </a:xfrm>
        </p:spPr>
        <p:txBody>
          <a:bodyPr>
            <a:normAutofit fontScale="92500" lnSpcReduction="20000"/>
          </a:bodyPr>
          <a:lstStyle/>
          <a:p>
            <a:r>
              <a:rPr lang="en-US" b="1" dirty="0" smtClean="0"/>
              <a:t>Secretary-General Ban </a:t>
            </a:r>
            <a:r>
              <a:rPr lang="en-US" b="1" dirty="0" err="1" smtClean="0"/>
              <a:t>Ki</a:t>
            </a:r>
            <a:r>
              <a:rPr lang="en-US" b="1" dirty="0" smtClean="0"/>
              <a:t>-moon </a:t>
            </a:r>
            <a:r>
              <a:rPr lang="en-US" dirty="0" smtClean="0"/>
              <a:t>has been active but should </a:t>
            </a:r>
            <a:r>
              <a:rPr lang="en-US" b="1" dirty="0" smtClean="0"/>
              <a:t>start to act together with heads of IMF, the World Bank and some other heads of major organizations</a:t>
            </a:r>
          </a:p>
          <a:p>
            <a:r>
              <a:rPr lang="en-US" b="1" dirty="0" smtClean="0"/>
              <a:t>UN reports should become sharper putting out a global emergency message </a:t>
            </a:r>
            <a:r>
              <a:rPr lang="en-US" dirty="0" smtClean="0"/>
              <a:t>(even if some Member States would object)</a:t>
            </a:r>
          </a:p>
          <a:p>
            <a:r>
              <a:rPr lang="en-US" dirty="0" smtClean="0"/>
              <a:t>Organizationally, </a:t>
            </a:r>
            <a:r>
              <a:rPr lang="en-US" b="1" dirty="0" smtClean="0"/>
              <a:t>the UN should establish a truly multidisciplinary policy planning capacity and global emergency unit at the level of the Office of the Secretary-General</a:t>
            </a:r>
            <a:endParaRPr lang="en-US" b="1"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society, media</a:t>
            </a:r>
            <a:endParaRPr lang="en-US" dirty="0"/>
          </a:p>
        </p:txBody>
      </p:sp>
      <p:sp>
        <p:nvSpPr>
          <p:cNvPr id="3" name="Content Placeholder 2"/>
          <p:cNvSpPr>
            <a:spLocks noGrp="1"/>
          </p:cNvSpPr>
          <p:nvPr>
            <p:ph idx="1"/>
          </p:nvPr>
        </p:nvSpPr>
        <p:spPr/>
        <p:txBody>
          <a:bodyPr/>
          <a:lstStyle/>
          <a:p>
            <a:r>
              <a:rPr lang="en-US" b="1" dirty="0" smtClean="0"/>
              <a:t>Mobilize rock stars, movie stars, film directors, painters and other artists </a:t>
            </a:r>
            <a:r>
              <a:rPr lang="en-US" dirty="0" smtClean="0"/>
              <a:t>to speak about a global emergency</a:t>
            </a:r>
          </a:p>
          <a:p>
            <a:r>
              <a:rPr lang="en-US" b="1" dirty="0" smtClean="0"/>
              <a:t>Arrange concerts and documentaries on the same</a:t>
            </a:r>
          </a:p>
          <a:p>
            <a:r>
              <a:rPr lang="en-US" dirty="0" smtClean="0"/>
              <a:t> The above has been done to some extent, but </a:t>
            </a:r>
            <a:r>
              <a:rPr lang="en-US" b="1" dirty="0" smtClean="0"/>
              <a:t>a critical mass has not yet been created </a:t>
            </a:r>
            <a:r>
              <a:rPr lang="en-US" dirty="0" smtClean="0"/>
              <a:t>as things go as before in terms of CO2 emissions</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More radical solution: change the global governance system</a:t>
            </a:r>
            <a:endParaRPr lang="en-US" dirty="0"/>
          </a:p>
        </p:txBody>
      </p:sp>
      <p:sp>
        <p:nvSpPr>
          <p:cNvPr id="3" name="Content Placeholder 2"/>
          <p:cNvSpPr>
            <a:spLocks noGrp="1"/>
          </p:cNvSpPr>
          <p:nvPr>
            <p:ph idx="1"/>
          </p:nvPr>
        </p:nvSpPr>
        <p:spPr/>
        <p:txBody>
          <a:bodyPr/>
          <a:lstStyle/>
          <a:p>
            <a:r>
              <a:rPr lang="en-US" dirty="0" smtClean="0"/>
              <a:t>In my book “Crisis of Global Sustainability” (</a:t>
            </a:r>
            <a:r>
              <a:rPr lang="en-US" dirty="0" err="1" smtClean="0"/>
              <a:t>Routledge</a:t>
            </a:r>
            <a:r>
              <a:rPr lang="en-US" dirty="0" smtClean="0"/>
              <a:t>, 2013) I promoted a long-term global governance change for the world:</a:t>
            </a:r>
          </a:p>
          <a:p>
            <a:r>
              <a:rPr lang="en-US" dirty="0" smtClean="0"/>
              <a:t>1) long term: a complete overhaul of the UN system</a:t>
            </a:r>
          </a:p>
          <a:p>
            <a:r>
              <a:rPr lang="en-US" dirty="0" smtClean="0"/>
              <a:t>2) some emergency measures</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Long-term global governance change</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Once the severity of the crisis is accepted worldwide, or by the majority of governments, a second conference of the UN Charter, foreseen in its article 109, should be called for. </a:t>
            </a:r>
            <a:r>
              <a:rPr lang="en-US" dirty="0" smtClean="0"/>
              <a:t>A collective decision to do so is important in order </a:t>
            </a:r>
            <a:r>
              <a:rPr lang="en-US" b="1" dirty="0" smtClean="0"/>
              <a:t>to start a democratic process </a:t>
            </a:r>
            <a:r>
              <a:rPr lang="en-US" dirty="0" smtClean="0"/>
              <a:t>with all countries and other stakeholders involved to first fully understand all aspects the crisis, and, secondly, jointly to seek organizational innovations and processes needed to solve it.</a:t>
            </a:r>
          </a:p>
          <a:p>
            <a:r>
              <a:rPr lang="en-US" dirty="0" smtClean="0"/>
              <a:t>This conference could take a long time to produce results, as in fact the outcome would be </a:t>
            </a:r>
            <a:r>
              <a:rPr lang="en-US" b="1" dirty="0" smtClean="0"/>
              <a:t>a new governance structure for the world. </a:t>
            </a:r>
            <a:r>
              <a:rPr lang="en-US" dirty="0" smtClean="0"/>
              <a:t>Therefore, it would be wise </a:t>
            </a:r>
            <a:r>
              <a:rPr lang="en-US" b="1" dirty="0" smtClean="0"/>
              <a:t>to complement it with other initiatives—to be taken separately or jointly by governments, academia, corporations and civil society.</a:t>
            </a:r>
          </a:p>
          <a:p>
            <a:r>
              <a:rPr lang="en-US" dirty="0" smtClean="0"/>
              <a:t>When creating new institutions and initiatives it would be </a:t>
            </a:r>
            <a:r>
              <a:rPr lang="en-US" b="1" dirty="0" smtClean="0"/>
              <a:t>important secure the maintenance of major achievements of the twentieth century in the area of democracy and human rights.</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Short-term emergency measures</a:t>
            </a:r>
            <a:endParaRPr lang="en-US" dirty="0"/>
          </a:p>
        </p:txBody>
      </p:sp>
      <p:sp>
        <p:nvSpPr>
          <p:cNvPr id="3" name="Content Placeholder 2"/>
          <p:cNvSpPr>
            <a:spLocks noGrp="1"/>
          </p:cNvSpPr>
          <p:nvPr>
            <p:ph idx="1"/>
          </p:nvPr>
        </p:nvSpPr>
        <p:spPr/>
        <p:txBody>
          <a:bodyPr>
            <a:normAutofit fontScale="77500" lnSpcReduction="20000"/>
          </a:bodyPr>
          <a:lstStyle/>
          <a:p>
            <a:pPr lvl="0"/>
            <a:r>
              <a:rPr lang="en-US" b="1" dirty="0" smtClean="0"/>
              <a:t>The establishment of a global crisis center, or 24-hour operations room, to monitor the global emergency. </a:t>
            </a:r>
            <a:r>
              <a:rPr lang="en-US" dirty="0" smtClean="0"/>
              <a:t>The Carbon War Room set up by Sir Richard Branson could form part of the center or be closely associated. It might form part of the new global governance architecture once the UN review conference has completed its work; and</a:t>
            </a:r>
          </a:p>
          <a:p>
            <a:pPr lvl="0"/>
            <a:r>
              <a:rPr lang="en-US" b="1" dirty="0" smtClean="0"/>
              <a:t>The establishment of a global network of institutions, universities, and regional, national and local centers, with a focal point in New York close to the UN, to coordinate and catalyze global, regional, national, and local initiatives to solve the various aspects of the crisis. </a:t>
            </a:r>
            <a:r>
              <a:rPr lang="en-US" dirty="0" smtClean="0"/>
              <a:t>Again the structure could eventually be part of the new global governance architecture.</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The globe is soon hitting its limits, </a:t>
            </a:r>
            <a:r>
              <a:rPr lang="en-US" dirty="0" smtClean="0"/>
              <a:t>or has done already so, as the policies of governments and corporations have not changed much over the last decades</a:t>
            </a:r>
          </a:p>
          <a:p>
            <a:r>
              <a:rPr lang="en-US" b="1" dirty="0" smtClean="0"/>
              <a:t>Early warning was given already some 40 years ago </a:t>
            </a:r>
            <a:r>
              <a:rPr lang="en-US" dirty="0" smtClean="0"/>
              <a:t>e.g. in the “The Limits to Growth” study presented to the Club of Rome and recent scholarly articles have reassessed that its projections were largely accurate</a:t>
            </a:r>
          </a:p>
          <a:p>
            <a:r>
              <a:rPr lang="en-US" dirty="0" smtClean="0"/>
              <a:t>Some scholars are pessimistic, like James Lovelock, that no major policy change will come - and some are hopeful like Paul Gilding but in his view </a:t>
            </a:r>
            <a:r>
              <a:rPr lang="en-US" b="1" dirty="0" smtClean="0"/>
              <a:t>we</a:t>
            </a:r>
            <a:r>
              <a:rPr lang="en-US" dirty="0" smtClean="0"/>
              <a:t> </a:t>
            </a:r>
            <a:r>
              <a:rPr lang="en-US" b="1" dirty="0" smtClean="0"/>
              <a:t>need a Pearl Harbor moment,</a:t>
            </a:r>
            <a:r>
              <a:rPr lang="en-US" dirty="0" smtClean="0"/>
              <a:t> an event of the magnitude of Hitler's invasion to Poland to really awaken the humanity to the severity of the crisis</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I believe </a:t>
            </a:r>
            <a:r>
              <a:rPr lang="en-US" b="1" dirty="0" smtClean="0"/>
              <a:t>the youth – the real victims of future crises  - and  using the social media will be the key ;</a:t>
            </a:r>
            <a:r>
              <a:rPr lang="en-US" dirty="0" smtClean="0"/>
              <a:t> “Occupy Wall Street” movement changed the presidential debate in the US in a matter of weeks even if the new agenda did not last very long – things can really change quickly</a:t>
            </a:r>
          </a:p>
          <a:p>
            <a:endParaRPr lang="en-US" dirty="0" smtClean="0"/>
          </a:p>
          <a:p>
            <a:r>
              <a:rPr lang="en-US" b="1" dirty="0" smtClean="0"/>
              <a:t>Occupy  Wall Street and similar social movements should in my view refocus their ideology to the survival of the human race  - FROM “OCCUPY WALL STREET” TO “SAVE WALL STREET” (as sea-level rise threatens lower levels of Manhattan as hurricane Sandy demonstrated)</a:t>
            </a:r>
          </a:p>
          <a:p>
            <a:endParaRPr lang="en-US" dirty="0" smtClean="0"/>
          </a:p>
          <a:p>
            <a:r>
              <a:rPr lang="en-US" b="1" dirty="0" smtClean="0"/>
              <a:t>Initiating green projects </a:t>
            </a:r>
            <a:r>
              <a:rPr lang="en-US" dirty="0" smtClean="0"/>
              <a:t>at the grass root level is also essential as well as </a:t>
            </a:r>
            <a:r>
              <a:rPr lang="en-US" b="1" dirty="0" smtClean="0"/>
              <a:t>networking throughout the world</a:t>
            </a:r>
          </a:p>
          <a:p>
            <a:endParaRPr lang="en-US" dirty="0" smtClean="0"/>
          </a:p>
          <a:p>
            <a:r>
              <a:rPr lang="en-US" dirty="0" smtClean="0"/>
              <a:t>Efforts should be taken to ensure that  </a:t>
            </a:r>
            <a:r>
              <a:rPr lang="en-US" b="1" dirty="0" smtClean="0"/>
              <a:t>a new set of values – keeping the interests of future generations in mind – should govern the new global, regional, national and local institutions that are to be set up to manage the crisis.</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pic>
        <p:nvPicPr>
          <p:cNvPr id="2050" name="Picture 2"/>
          <p:cNvPicPr>
            <a:picLocks noGrp="1" noChangeAspect="1" noChangeArrowheads="1"/>
          </p:cNvPicPr>
          <p:nvPr>
            <p:ph idx="1"/>
          </p:nvPr>
        </p:nvPicPr>
        <p:blipFill>
          <a:blip r:embed="rId2" cstate="print"/>
          <a:srcRect l="34855" t="23571" r="19710" b="15819"/>
          <a:stretch>
            <a:fillRect/>
          </a:stretch>
        </p:blipFill>
        <p:spPr bwMode="auto">
          <a:xfrm>
            <a:off x="457200" y="1752600"/>
            <a:ext cx="83820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1329</TotalTime>
  <Words>2874</Words>
  <Application>Microsoft Office PowerPoint</Application>
  <PresentationFormat>On-screen Show (4:3)</PresentationFormat>
  <Paragraphs>150</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Crisis of Global Sustainability </vt:lpstr>
      <vt:lpstr>My thesis and central message  of the talk</vt:lpstr>
      <vt:lpstr>My message: the UN</vt:lpstr>
      <vt:lpstr>UN: problems</vt:lpstr>
      <vt:lpstr>UN problems</vt:lpstr>
      <vt:lpstr>Outline for the talk</vt:lpstr>
      <vt:lpstr>Four very big problems of humankind</vt:lpstr>
      <vt:lpstr>BIG PROBLEM 1:Global climate change</vt:lpstr>
      <vt:lpstr>Slide 9</vt:lpstr>
      <vt:lpstr>Slide 10</vt:lpstr>
      <vt:lpstr>Slide 11</vt:lpstr>
      <vt:lpstr>Slide 12</vt:lpstr>
      <vt:lpstr>BIGPROBLEM 1:Global climate change</vt:lpstr>
      <vt:lpstr>Slide 14</vt:lpstr>
      <vt:lpstr>Slide 15</vt:lpstr>
      <vt:lpstr>Slide 16</vt:lpstr>
      <vt:lpstr>Slide 17</vt:lpstr>
      <vt:lpstr>Slide 18</vt:lpstr>
      <vt:lpstr>BIG PROBLEM 1:Global climate change</vt:lpstr>
      <vt:lpstr>BIG PROBLEM 1:Global climate change</vt:lpstr>
      <vt:lpstr>Slide 21</vt:lpstr>
      <vt:lpstr>BIG PROBLEM 1:Global climate change</vt:lpstr>
      <vt:lpstr>Slide 23</vt:lpstr>
      <vt:lpstr>Paleoclimate history: explanation</vt:lpstr>
      <vt:lpstr>Slide 25</vt:lpstr>
      <vt:lpstr>By 2100 or shortly thereafter</vt:lpstr>
      <vt:lpstr>Slide 27</vt:lpstr>
      <vt:lpstr>BIG PROBLEM 1:Global climate change</vt:lpstr>
      <vt:lpstr>Slide 29</vt:lpstr>
      <vt:lpstr>Slide 30</vt:lpstr>
      <vt:lpstr>Slide 31</vt:lpstr>
      <vt:lpstr>BIG PROBLEM 2: Our resources</vt:lpstr>
      <vt:lpstr>Slide 33</vt:lpstr>
      <vt:lpstr>Slide 34</vt:lpstr>
      <vt:lpstr>The dropping cost/benefit ratio  for oil industry</vt:lpstr>
      <vt:lpstr>Slide 36</vt:lpstr>
      <vt:lpstr>Slide 37</vt:lpstr>
      <vt:lpstr>Slide 38</vt:lpstr>
      <vt:lpstr>Slide 39</vt:lpstr>
      <vt:lpstr>Slide 40</vt:lpstr>
      <vt:lpstr>Slide 41</vt:lpstr>
      <vt:lpstr>Slide 42</vt:lpstr>
      <vt:lpstr>Connections between global economic growth, energy use and climate change </vt:lpstr>
      <vt:lpstr>Connections between global economic growth, energy use and climate change</vt:lpstr>
      <vt:lpstr>Connections between global economic growth, energy use and climate change</vt:lpstr>
      <vt:lpstr>Connections between global economic growth, energy use and climate change</vt:lpstr>
      <vt:lpstr>BIG PROBLEM 4: what we do now will determine the global development path for decades and centuries </vt:lpstr>
      <vt:lpstr>Allison Macfarlane, chair of BAS’ Science and Security Board : </vt:lpstr>
      <vt:lpstr>EU/Council of Europe: global climate change targets</vt:lpstr>
      <vt:lpstr>Slide 50</vt:lpstr>
      <vt:lpstr>What should be done?</vt:lpstr>
      <vt:lpstr>For UN climate meeting in 2015: cap-and-trade?</vt:lpstr>
      <vt:lpstr>For 2015 agreement: change the flow of energy subsidies</vt:lpstr>
      <vt:lpstr>Creating a new global emergency paradigm</vt:lpstr>
      <vt:lpstr>UN’s new role</vt:lpstr>
      <vt:lpstr>Civil society, media</vt:lpstr>
      <vt:lpstr>More radical solution: change the global governance system</vt:lpstr>
      <vt:lpstr>Long-term global governance change</vt:lpstr>
      <vt:lpstr>Short-term emergency measures</vt:lpstr>
      <vt:lpstr>Conclusions</vt:lpstr>
      <vt:lpstr>Conclusions</vt:lpstr>
      <vt:lpstr>More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Kestava kehitys Suomen elinkeinoelaman kannalta</dc:title>
  <dc:creator>Tapio Kanninen</dc:creator>
  <cp:lastModifiedBy>Anne</cp:lastModifiedBy>
  <cp:revision>252</cp:revision>
  <cp:lastPrinted>2013-08-25T05:57:31Z</cp:lastPrinted>
  <dcterms:created xsi:type="dcterms:W3CDTF">2013-04-20T13:24:17Z</dcterms:created>
  <dcterms:modified xsi:type="dcterms:W3CDTF">2014-01-13T22:33:14Z</dcterms:modified>
</cp:coreProperties>
</file>