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77" r:id="rId3"/>
    <p:sldId id="378" r:id="rId4"/>
    <p:sldId id="380" r:id="rId5"/>
    <p:sldId id="405" r:id="rId6"/>
    <p:sldId id="407" r:id="rId7"/>
    <p:sldId id="416" r:id="rId8"/>
    <p:sldId id="408" r:id="rId9"/>
    <p:sldId id="381" r:id="rId10"/>
    <p:sldId id="258" r:id="rId11"/>
    <p:sldId id="261" r:id="rId12"/>
    <p:sldId id="409" r:id="rId13"/>
    <p:sldId id="268" r:id="rId14"/>
    <p:sldId id="270" r:id="rId15"/>
    <p:sldId id="301" r:id="rId16"/>
    <p:sldId id="271" r:id="rId17"/>
    <p:sldId id="272" r:id="rId18"/>
    <p:sldId id="273" r:id="rId19"/>
    <p:sldId id="417" r:id="rId20"/>
    <p:sldId id="274" r:id="rId21"/>
    <p:sldId id="412" r:id="rId22"/>
    <p:sldId id="275" r:id="rId23"/>
    <p:sldId id="280" r:id="rId24"/>
    <p:sldId id="410" r:id="rId25"/>
    <p:sldId id="282" r:id="rId26"/>
    <p:sldId id="292" r:id="rId27"/>
    <p:sldId id="293" r:id="rId28"/>
    <p:sldId id="294" r:id="rId29"/>
    <p:sldId id="295" r:id="rId30"/>
    <p:sldId id="296" r:id="rId31"/>
    <p:sldId id="297" r:id="rId32"/>
    <p:sldId id="318" r:id="rId33"/>
    <p:sldId id="319" r:id="rId34"/>
    <p:sldId id="382" r:id="rId35"/>
    <p:sldId id="383" r:id="rId36"/>
    <p:sldId id="384" r:id="rId37"/>
    <p:sldId id="394" r:id="rId38"/>
    <p:sldId id="395" r:id="rId39"/>
    <p:sldId id="396" r:id="rId40"/>
    <p:sldId id="418" r:id="rId41"/>
    <p:sldId id="386" r:id="rId42"/>
    <p:sldId id="387" r:id="rId43"/>
    <p:sldId id="388" r:id="rId44"/>
    <p:sldId id="389" r:id="rId45"/>
    <p:sldId id="390" r:id="rId46"/>
    <p:sldId id="391" r:id="rId47"/>
    <p:sldId id="392" r:id="rId48"/>
    <p:sldId id="401" r:id="rId49"/>
    <p:sldId id="402" r:id="rId50"/>
    <p:sldId id="403" r:id="rId51"/>
    <p:sldId id="404" r:id="rId52"/>
    <p:sldId id="397" r:id="rId53"/>
    <p:sldId id="399" r:id="rId54"/>
    <p:sldId id="400" r:id="rId55"/>
    <p:sldId id="376" r:id="rId56"/>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5" d="100"/>
          <a:sy n="55" d="100"/>
        </p:scale>
        <p:origin x="-1123" y="-6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1E7DB3-926A-4922-BA20-74F468FB59B4}" type="datetimeFigureOut">
              <a:rPr lang="en-US" smtClean="0"/>
              <a:pPr/>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1E7DB3-926A-4922-BA20-74F468FB59B4}" type="datetimeFigureOut">
              <a:rPr lang="en-US" smtClean="0"/>
              <a:pPr/>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1E7DB3-926A-4922-BA20-74F468FB59B4}" type="datetimeFigureOut">
              <a:rPr lang="en-US" smtClean="0"/>
              <a:pPr/>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1E7DB3-926A-4922-BA20-74F468FB59B4}" type="datetimeFigureOut">
              <a:rPr lang="en-US" smtClean="0"/>
              <a:pPr/>
              <a:t>10/14/2013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1E7DB3-926A-4922-BA20-74F468FB59B4}" type="datetimeFigureOut">
              <a:rPr lang="en-US" smtClean="0"/>
              <a:pPr/>
              <a:t>10/14/2013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1E7DB3-926A-4922-BA20-74F468FB59B4}" type="datetimeFigureOut">
              <a:rPr lang="en-US" smtClean="0"/>
              <a:pPr/>
              <a:t>10/14/2013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1E7DB3-926A-4922-BA20-74F468FB59B4}" type="datetimeFigureOut">
              <a:rPr lang="en-US" smtClean="0"/>
              <a:pPr/>
              <a:t>10/14/2013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1E7DB3-926A-4922-BA20-74F468FB59B4}" type="datetimeFigureOut">
              <a:rPr lang="en-US" smtClean="0"/>
              <a:pPr/>
              <a:t>10/14/2013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1E7DB3-926A-4922-BA20-74F468FB59B4}" type="datetimeFigureOut">
              <a:rPr lang="en-US" smtClean="0"/>
              <a:pPr/>
              <a:t>10/14/2013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1E7DB3-926A-4922-BA20-74F468FB59B4}" type="datetimeFigureOut">
              <a:rPr lang="en-US" smtClean="0"/>
              <a:pPr/>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1E7DB3-926A-4922-BA20-74F468FB59B4}" type="datetimeFigureOut">
              <a:rPr lang="en-US" smtClean="0"/>
              <a:pPr/>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1E7DB3-926A-4922-BA20-74F468FB59B4}" type="datetimeFigureOut">
              <a:rPr lang="en-US" smtClean="0"/>
              <a:pPr/>
              <a:t>10/14/2013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31C2B0-069B-4957-BA93-FEE232EB6FA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Sustainable Development Goals and the Post-2015 Development Agenda from the Point of View of  Global Sustainability and Survivability</a:t>
            </a:r>
            <a:endParaRPr lang="en-US" dirty="0"/>
          </a:p>
        </p:txBody>
      </p:sp>
      <p:sp>
        <p:nvSpPr>
          <p:cNvPr id="3" name="Subtitle 2"/>
          <p:cNvSpPr>
            <a:spLocks noGrp="1"/>
          </p:cNvSpPr>
          <p:nvPr>
            <p:ph type="subTitle" idx="1"/>
          </p:nvPr>
        </p:nvSpPr>
        <p:spPr/>
        <p:txBody>
          <a:bodyPr>
            <a:normAutofit fontScale="85000" lnSpcReduction="20000"/>
          </a:bodyPr>
          <a:lstStyle/>
          <a:p>
            <a:endParaRPr lang="en-US" b="1" dirty="0" smtClean="0"/>
          </a:p>
          <a:p>
            <a:r>
              <a:rPr lang="en-US" dirty="0" err="1" smtClean="0"/>
              <a:t>Tapio</a:t>
            </a:r>
            <a:r>
              <a:rPr lang="en-US" dirty="0" smtClean="0"/>
              <a:t> </a:t>
            </a:r>
            <a:r>
              <a:rPr lang="en-US" dirty="0" err="1" smtClean="0"/>
              <a:t>Kanninen</a:t>
            </a:r>
            <a:endParaRPr lang="en-US" dirty="0" smtClean="0"/>
          </a:p>
          <a:p>
            <a:r>
              <a:rPr lang="en-US" dirty="0" smtClean="0"/>
              <a:t>One UN New York Hotel</a:t>
            </a:r>
          </a:p>
          <a:p>
            <a:r>
              <a:rPr lang="en-US" smtClean="0"/>
              <a:t> 11 October </a:t>
            </a:r>
            <a:r>
              <a:rPr lang="en-US" dirty="0" smtClean="0"/>
              <a:t>2013</a:t>
            </a:r>
          </a:p>
          <a:p>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Thesis of presentation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All UN documents on Sustainable Development Goals (SDGs) or Post-2015 Development Agenda (post-2015) are based </a:t>
            </a:r>
            <a:r>
              <a:rPr lang="en-US" b="1" dirty="0" smtClean="0"/>
              <a:t>on “business as usual” approach </a:t>
            </a:r>
            <a:r>
              <a:rPr lang="en-US" dirty="0" smtClean="0"/>
              <a:t>on world developments in coming decades.</a:t>
            </a:r>
          </a:p>
          <a:p>
            <a:r>
              <a:rPr lang="en-US" dirty="0" smtClean="0"/>
              <a:t>I would like to contest  that assumption and present </a:t>
            </a:r>
            <a:r>
              <a:rPr lang="en-US" b="1" dirty="0" smtClean="0"/>
              <a:t>an alternative paradigm: climate change (and related economic and social disruptions) will change fundamentally the ways we are doing our business and will create a new world and a new political and economic order.</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Thesis of presentation (cont.)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We are already in, or are approaching the tipping points of, </a:t>
            </a:r>
            <a:r>
              <a:rPr lang="en-US" b="1" dirty="0" smtClean="0"/>
              <a:t>a global emergency </a:t>
            </a:r>
            <a:r>
              <a:rPr lang="en-US" dirty="0" smtClean="0"/>
              <a:t>because of climate change and as changes (economic and political) to correct the course worldwide are so demanding, overwhelming.</a:t>
            </a:r>
          </a:p>
          <a:p>
            <a:r>
              <a:rPr lang="en-US" dirty="0" smtClean="0"/>
              <a:t>Challenge: </a:t>
            </a:r>
            <a:r>
              <a:rPr lang="en-US" b="1" dirty="0" smtClean="0"/>
              <a:t>the impact of climate change, although becoming more evident, is not likely to be very dramatic in the next 5-15 years forcing us to think that business-as-usual approach can continue.</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Thesis of presentation (cont.)</a:t>
            </a:r>
            <a:endParaRPr lang="en-US" dirty="0"/>
          </a:p>
        </p:txBody>
      </p:sp>
      <p:sp>
        <p:nvSpPr>
          <p:cNvPr id="3" name="Content Placeholder 2"/>
          <p:cNvSpPr>
            <a:spLocks noGrp="1"/>
          </p:cNvSpPr>
          <p:nvPr>
            <p:ph idx="1"/>
          </p:nvPr>
        </p:nvSpPr>
        <p:spPr/>
        <p:txBody>
          <a:bodyPr>
            <a:normAutofit lnSpcReduction="10000"/>
          </a:bodyPr>
          <a:lstStyle/>
          <a:p>
            <a:r>
              <a:rPr lang="en-US" dirty="0" smtClean="0"/>
              <a:t> Due to rapid climate change we </a:t>
            </a:r>
            <a:r>
              <a:rPr lang="en-US" b="1" dirty="0" smtClean="0"/>
              <a:t>have to take a longer time view than usually </a:t>
            </a:r>
            <a:r>
              <a:rPr lang="en-US" dirty="0" smtClean="0"/>
              <a:t>and see how climate change, energy use, economic growth and socio-economic progress are all interrelated.</a:t>
            </a:r>
          </a:p>
          <a:p>
            <a:r>
              <a:rPr lang="en-US" dirty="0" smtClean="0"/>
              <a:t>At the same time as we think post-2015-SDGs we have to </a:t>
            </a:r>
            <a:r>
              <a:rPr lang="en-US" b="1" dirty="0" smtClean="0"/>
              <a:t>start thinking also post-2050-SDGs and post-2050 Development Agenda in a totally new global situation.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1325562"/>
          </a:xfrm>
        </p:spPr>
        <p:txBody>
          <a:bodyPr>
            <a:normAutofit/>
          </a:bodyPr>
          <a:lstStyle/>
          <a:p>
            <a:r>
              <a:rPr lang="en-US" sz="3600" b="1" dirty="0" smtClean="0"/>
              <a:t>High-level Panel of Eminent Persons on the Post-2015 Development Agenda</a:t>
            </a:r>
            <a:endParaRPr lang="en-US" sz="3600" dirty="0"/>
          </a:p>
        </p:txBody>
      </p:sp>
      <p:sp>
        <p:nvSpPr>
          <p:cNvPr id="3" name="Content Placeholder 2"/>
          <p:cNvSpPr>
            <a:spLocks noGrp="1"/>
          </p:cNvSpPr>
          <p:nvPr>
            <p:ph idx="1"/>
          </p:nvPr>
        </p:nvSpPr>
        <p:spPr/>
        <p:txBody>
          <a:bodyPr>
            <a:normAutofit fontScale="70000" lnSpcReduction="20000"/>
          </a:bodyPr>
          <a:lstStyle/>
          <a:p>
            <a:pPr>
              <a:buNone/>
            </a:pPr>
            <a:endParaRPr lang="en-US" dirty="0" smtClean="0"/>
          </a:p>
          <a:p>
            <a:r>
              <a:rPr lang="en-US" i="1" dirty="0" smtClean="0"/>
              <a:t>“</a:t>
            </a:r>
            <a:r>
              <a:rPr lang="en-US" b="1" i="1" dirty="0" smtClean="0"/>
              <a:t>Above all there is one trend – climate change – which will determine whether or not we can deliver on our ambitions</a:t>
            </a:r>
            <a:r>
              <a:rPr lang="en-US" i="1" dirty="0" smtClean="0"/>
              <a:t>.”</a:t>
            </a:r>
          </a:p>
          <a:p>
            <a:r>
              <a:rPr lang="en-US" i="1" dirty="0" smtClean="0"/>
              <a:t>“While we are writing this report, the world passed an alarming threshold: atmospheric carbon dioxide concentration was measured at over 400 parts per million, probably the highest level in at least 800,000 years. </a:t>
            </a:r>
            <a:r>
              <a:rPr lang="en-US" b="1" i="1" dirty="0" smtClean="0"/>
              <a:t>There is not evidence yet that the upward trend has been slowed or reversed, as it must be if potentially catastrophic changes in climate are to be avoided</a:t>
            </a:r>
            <a:r>
              <a:rPr lang="en-US" i="1" dirty="0" smtClean="0"/>
              <a:t>.”</a:t>
            </a:r>
          </a:p>
          <a:p>
            <a:r>
              <a:rPr lang="en-US" i="1" dirty="0" smtClean="0"/>
              <a:t>“Scientists warn us that we must aggressively move beyond current voluntary pledges and commitments to reduce carbon emission or else we will be</a:t>
            </a:r>
            <a:r>
              <a:rPr lang="en-US" b="1" i="1" dirty="0" smtClean="0"/>
              <a:t> on a path to at least a 4-degree Celsius warming over pre-industrial level by this century’s end. According to World Bank, such 4 C scenarios would be devastating.”</a:t>
            </a:r>
            <a:endParaRPr lang="en-US"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Thesis of presentation</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But High-level Panel just hoped that the international community could reduce CO2 and other green house emissions and keep the temperature increase below 2 degrees Celsius </a:t>
            </a:r>
            <a:r>
              <a:rPr lang="en-US" dirty="0" smtClean="0"/>
              <a:t>– there is no evidence that this will be the case. </a:t>
            </a:r>
          </a:p>
          <a:p>
            <a:r>
              <a:rPr lang="en-US" dirty="0" smtClean="0"/>
              <a:t>In fact the odds are clearly against this wishful thinking </a:t>
            </a:r>
            <a:r>
              <a:rPr lang="en-US" b="1" dirty="0" smtClean="0"/>
              <a:t>as both national and fossil fuel industry interests are dominating the negotiation environment.</a:t>
            </a:r>
          </a:p>
          <a:p>
            <a:r>
              <a:rPr lang="en-US" b="1" dirty="0" smtClean="0"/>
              <a:t>The global change required to move quickly from fossil fuel based industries to a </a:t>
            </a:r>
            <a:r>
              <a:rPr lang="en-US" b="1" dirty="0" err="1" smtClean="0"/>
              <a:t>renewables</a:t>
            </a:r>
            <a:r>
              <a:rPr lang="en-US" b="1" dirty="0" smtClean="0"/>
              <a:t>-based global  economy is unprecedented</a:t>
            </a:r>
            <a:r>
              <a:rPr lang="en-US" dirty="0" smtClean="0"/>
              <a:t> in order to avoid a run-away climate change.</a:t>
            </a:r>
          </a:p>
          <a:p>
            <a:r>
              <a:rPr lang="en-US" dirty="0" smtClean="0"/>
              <a:t>Therefore</a:t>
            </a:r>
            <a:r>
              <a:rPr lang="en-US" b="1" dirty="0" smtClean="0"/>
              <a:t>, realistic SDGs </a:t>
            </a:r>
            <a:r>
              <a:rPr lang="en-US" dirty="0" smtClean="0"/>
              <a:t>should see </a:t>
            </a:r>
            <a:r>
              <a:rPr lang="en-US" b="1" dirty="0" smtClean="0"/>
              <a:t>where the world is going until 2100 with business-as-usual scenarios dominating and move backwards to set up targets for us from this longer-term perspective. </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Thesis of presentation</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The SDG-goals and targets should be VEHICLES FOR CHANGE  IN THE RIGHT DIRECTION.</a:t>
            </a:r>
          </a:p>
          <a:p>
            <a:r>
              <a:rPr lang="en-US" b="1" dirty="0" smtClean="0"/>
              <a:t>THE GOALS AND TARGETS SHOULD NOT BE BASED ON THE ASSUMPTION THAT GOVERNMENTS WOULD REACH A BINDING, MEANINGFUL, ENFORCEABLE  CLIMATE CHANGE DEAL IN 2015 (based on historic evidence in Kyoto and Copenhagen).</a:t>
            </a:r>
          </a:p>
          <a:p>
            <a:r>
              <a:rPr lang="en-US" b="1" dirty="0" smtClean="0"/>
              <a:t>More realistic: CO2 EMISSIONS WILL CONTINUE TO GROW – THEREFORE SDG-GOALS  AND TARGETS SHOULD TRY TO REVERSE THIS TREND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Thesis of presentation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Eventual change of </a:t>
            </a:r>
            <a:r>
              <a:rPr lang="en-US" b="1" dirty="0" smtClean="0"/>
              <a:t>focus from short-term to long-term SDGs is not going to be easy</a:t>
            </a:r>
            <a:r>
              <a:rPr lang="en-US" dirty="0" smtClean="0"/>
              <a:t>.</a:t>
            </a:r>
          </a:p>
          <a:p>
            <a:r>
              <a:rPr lang="en-US" b="1" dirty="0" smtClean="0"/>
              <a:t>UN System Task Team on the Post-2015 UN Development Agenda  </a:t>
            </a:r>
            <a:r>
              <a:rPr lang="en-US" dirty="0" smtClean="0"/>
              <a:t>(July 2013) saw this change in this way: “..it has been the experience thus far that sustainability targets going beyond descriptive measures </a:t>
            </a:r>
            <a:r>
              <a:rPr lang="en-US" b="1" dirty="0" smtClean="0"/>
              <a:t>will be hard to achieve in this politically fraught area.  Even the selection of benchmark and target dates for sustainability indicators is controversial, </a:t>
            </a:r>
            <a:r>
              <a:rPr lang="en-US" dirty="0" smtClean="0"/>
              <a:t>as environmental damages have accrued over a long period and </a:t>
            </a:r>
            <a:r>
              <a:rPr lang="en-US" b="1" dirty="0" smtClean="0"/>
              <a:t>their long-term trajectories, say to 2050 and beyond, may be much more critical, even catastrophic, than a trend over 5-10 years would suggest.” </a:t>
            </a:r>
            <a:endParaRPr lang="en-US" dirty="0" smtClean="0"/>
          </a:p>
          <a:p>
            <a:r>
              <a:rPr lang="en-US" dirty="0" smtClean="0"/>
              <a:t>This phrase “ </a:t>
            </a:r>
            <a:r>
              <a:rPr lang="en-US" b="1" dirty="0" smtClean="0"/>
              <a:t>long term trajectories, say 2050 and beyond, may be much more critical, even catastrophic…”should be our starting point </a:t>
            </a:r>
            <a:r>
              <a:rPr lang="en-US" dirty="0" smtClean="0"/>
              <a:t>for any serious work in this area.</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for the talk</a:t>
            </a:r>
            <a:endParaRPr lang="en-US" dirty="0"/>
          </a:p>
        </p:txBody>
      </p:sp>
      <p:sp>
        <p:nvSpPr>
          <p:cNvPr id="3" name="Content Placeholder 2"/>
          <p:cNvSpPr>
            <a:spLocks noGrp="1"/>
          </p:cNvSpPr>
          <p:nvPr>
            <p:ph idx="1"/>
          </p:nvPr>
        </p:nvSpPr>
        <p:spPr/>
        <p:txBody>
          <a:bodyPr>
            <a:normAutofit lnSpcReduction="10000"/>
          </a:bodyPr>
          <a:lstStyle/>
          <a:p>
            <a:r>
              <a:rPr lang="en-US" b="1" dirty="0" smtClean="0"/>
              <a:t>1. Evidence that business-as-usual model is not providing a realistic scenario for SDGs </a:t>
            </a:r>
            <a:r>
              <a:rPr lang="en-US" dirty="0" smtClean="0"/>
              <a:t>(for more details go for presentations at http://www.clubofrome.org/?p=5984)</a:t>
            </a:r>
          </a:p>
          <a:p>
            <a:r>
              <a:rPr lang="en-US" b="1" dirty="0" smtClean="0"/>
              <a:t>2. Alternative look at the warming planet and what this means for SDGs and the Development Agenda whatever the time frame</a:t>
            </a:r>
          </a:p>
          <a:p>
            <a:r>
              <a:rPr lang="en-US" b="1" dirty="0" smtClean="0"/>
              <a:t>3. Conclusions and recommendations</a:t>
            </a:r>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Four very big problems of humankind</a:t>
            </a:r>
            <a:endParaRPr lang="en-US" b="1"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1. Global climate change</a:t>
            </a:r>
          </a:p>
          <a:p>
            <a:pPr>
              <a:buNone/>
            </a:pPr>
            <a:r>
              <a:rPr lang="en-US" dirty="0" smtClean="0"/>
              <a:t>2. Global problems in energy and resources </a:t>
            </a:r>
          </a:p>
          <a:p>
            <a:pPr>
              <a:buNone/>
            </a:pPr>
            <a:r>
              <a:rPr lang="en-US" dirty="0" smtClean="0"/>
              <a:t>3. Interconnectedness between climate change and global energy use</a:t>
            </a:r>
          </a:p>
          <a:p>
            <a:pPr>
              <a:buNone/>
            </a:pPr>
            <a:r>
              <a:rPr lang="en-US" dirty="0" smtClean="0"/>
              <a:t>4. Meta-problem: what we do now will determine the global development path for decades and centuries to go</a:t>
            </a:r>
          </a:p>
          <a:p>
            <a:r>
              <a:rPr lang="en-US" dirty="0" smtClean="0"/>
              <a:t> Access to  water, global food crisis and world financial crises are all connected to the above problems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Warming of the planet and global CO2 and other green house emissions have continued without interruption</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18375" t="12500" r="17496" b="6250"/>
          <a:stretch>
            <a:fillRect/>
          </a:stretch>
        </p:blipFill>
        <p:spPr bwMode="auto">
          <a:xfrm>
            <a:off x="0" y="457200"/>
            <a:ext cx="9242487" cy="658368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910" t="11681" r="12500"/>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p:txBody>
          <a:bodyPr>
            <a:normAutofit/>
          </a:bodyPr>
          <a:lstStyle/>
          <a:p>
            <a:r>
              <a:rPr lang="en-US" dirty="0" err="1" smtClean="0"/>
              <a:t>Subproblem</a:t>
            </a:r>
            <a:r>
              <a:rPr lang="en-US" dirty="0" smtClean="0"/>
              <a:t> 1.2: Tipping Points</a:t>
            </a:r>
          </a:p>
          <a:p>
            <a:r>
              <a:rPr lang="en-US" dirty="0" smtClean="0"/>
              <a:t>Tipping points are irreversible mechanisms that might trigger self-reinforcing catastrophic climate change – some say in a matter of years rather than decades.</a:t>
            </a:r>
          </a:p>
          <a:p>
            <a:r>
              <a:rPr lang="en-US" dirty="0" smtClean="0"/>
              <a:t>Scientists have determined some 15 candidates for tipping points.</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Climate change’s impact on the rise of sea level.</a:t>
            </a:r>
          </a:p>
          <a:p>
            <a:pPr>
              <a:buNone/>
            </a:pPr>
            <a:endParaRPr lang="en-US" dirty="0" smtClean="0"/>
          </a:p>
          <a:p>
            <a:pPr>
              <a:buNone/>
            </a:pPr>
            <a:r>
              <a:rPr lang="en-US" dirty="0" smtClean="0"/>
              <a:t> Two schools of thought among climate scientists:</a:t>
            </a:r>
          </a:p>
          <a:p>
            <a:endParaRPr lang="en-US" dirty="0" smtClean="0"/>
          </a:p>
          <a:p>
            <a:r>
              <a:rPr lang="en-US" dirty="0" smtClean="0"/>
              <a:t> SCHOOL OF THOUGHT 1:  Cautious scientists who stress the lack of data and difficulties in methods – sea level would rise ½ - 1 meters in 100 years (e.g. IPCC reports).</a:t>
            </a:r>
          </a:p>
          <a:p>
            <a:r>
              <a:rPr lang="en-US" dirty="0" smtClean="0"/>
              <a:t> SCHOOL OF THOUGHT 2:  Bolder scientists who do not deny the lack of data and difficulties in methods but try to estimate the impact of tipping points  for our decision-making – sea level rise would rise some 5-7 meters even in 100 years in a worst case scenario.</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910" t="11111" r="12660"/>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p:txBody>
          <a:bodyPr>
            <a:normAutofit/>
          </a:bodyPr>
          <a:lstStyle/>
          <a:p>
            <a:r>
              <a:rPr lang="en-US" b="1" dirty="0" smtClean="0"/>
              <a:t> Dr. James Hansen </a:t>
            </a:r>
            <a:r>
              <a:rPr lang="en-US" dirty="0" smtClean="0"/>
              <a:t>was a long-term head of NASA’s Goddard Institute for Space Studies and a leading climate scientist at Columbia University’s Earth Institute.</a:t>
            </a:r>
          </a:p>
          <a:p>
            <a:endParaRPr lang="en-US" dirty="0" smtClean="0"/>
          </a:p>
          <a:p>
            <a:r>
              <a:rPr lang="en-US" dirty="0" smtClean="0"/>
              <a:t> Uses </a:t>
            </a:r>
            <a:r>
              <a:rPr lang="en-US" dirty="0" err="1" smtClean="0"/>
              <a:t>paleoclimate</a:t>
            </a:r>
            <a:r>
              <a:rPr lang="en-US" dirty="0" smtClean="0"/>
              <a:t> evidence (see next slide and the following slide for its explanation).</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910" t="11396" r="11859"/>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Paleoclimate</a:t>
            </a:r>
            <a:r>
              <a:rPr lang="en-US" dirty="0" smtClean="0"/>
              <a:t> history slide: explanation</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During this century, we are approaching conditions (CO2 driven temperature increase) that existed 10-40 million years ago. In those conditions back then, there was much less ice - and no ice at all some 40 million years ago - and sea level was 6-70 meters higher than today. The picture shows among other things - and note especially the red horizontal arrow from right (present time) to left (millions years ago) - the concentration of carbon dioxide in the atmosphere and corresponding sea-level rise. </a:t>
            </a:r>
            <a:r>
              <a:rPr lang="en-US" b="1" dirty="0" smtClean="0"/>
              <a:t>The red arrow at your right represents CO2 concentration that we expect to reach when we will meet in a couple of decades the internationally accepted goal of 2 Celsius degrees rise of global temperature compared to preindustrial times. If you follow to the red arrow from right to left you will see that this CO2 concentration was the same the earth had some 10 millions years ago when sea level was 6-7 meters higher than today. </a:t>
            </a:r>
            <a:r>
              <a:rPr lang="en-US" dirty="0" smtClean="0"/>
              <a:t>WOULD THIS MEAN THAT THE SEA LEVEL HAS TO BE EVENTUALLY 6-7 METERS HIGHER WHEN WE MEET OUR PRESENT CLIMATE CHANGE TARGET? AT LEAST THIS SEEMS LOGICAL. </a:t>
            </a:r>
          </a:p>
          <a:p>
            <a:pPr>
              <a:buNone/>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9071" t="11966" r="12179"/>
          <a:stretch>
            <a:fillRect/>
          </a:stretch>
        </p:blipFill>
        <p:spPr bwMode="auto">
          <a:xfrm>
            <a:off x="1" y="0"/>
            <a:ext cx="9144000" cy="6857999"/>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 2100 or shortly thereafter</a:t>
            </a:r>
            <a:endParaRPr lang="en-US" dirty="0"/>
          </a:p>
        </p:txBody>
      </p:sp>
      <p:pic>
        <p:nvPicPr>
          <p:cNvPr id="3074" name="Picture 2"/>
          <p:cNvPicPr>
            <a:picLocks noGrp="1" noChangeAspect="1" noChangeArrowheads="1"/>
          </p:cNvPicPr>
          <p:nvPr>
            <p:ph idx="1"/>
          </p:nvPr>
        </p:nvPicPr>
        <p:blipFill>
          <a:blip r:embed="rId2" cstate="print"/>
          <a:srcRect l="14031" t="11785" r="11190" b="5717"/>
          <a:stretch>
            <a:fillRect/>
          </a:stretch>
        </p:blipFill>
        <p:spPr bwMode="auto">
          <a:xfrm>
            <a:off x="762000" y="1828800"/>
            <a:ext cx="8108305" cy="50292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750" t="11681" r="11859"/>
          <a:stretch>
            <a:fillRect/>
          </a:stretch>
        </p:blipFill>
        <p:spPr bwMode="auto">
          <a:xfrm>
            <a:off x="1" y="0"/>
            <a:ext cx="9144000" cy="68580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BIG PROBLEM 2: Our resources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Our global wellbeing and economic growth have been measure by national accounts which use Gross National Product (GDP) as a key measurement of growth, but GDP does not tell about the impact of growth on environment.</a:t>
            </a:r>
          </a:p>
          <a:p>
            <a:r>
              <a:rPr lang="en-US" dirty="0" smtClean="0"/>
              <a:t>In the future, so called “global ecological footprint” will be in key position.</a:t>
            </a:r>
          </a:p>
          <a:p>
            <a:r>
              <a:rPr lang="en-US" dirty="0" smtClean="0"/>
              <a:t>It will ultimately answer the question whether our economic development is based  on a Ponzi-scheme in terms of its use of global resources.</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13104" t="12500" r="12225" b="6250"/>
          <a:stretch>
            <a:fillRect/>
          </a:stretch>
        </p:blipFill>
        <p:spPr bwMode="auto">
          <a:xfrm>
            <a:off x="0" y="609600"/>
            <a:ext cx="8968150" cy="54864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9071" t="11111" r="12500" b="1994"/>
          <a:stretch>
            <a:fillRect/>
          </a:stretch>
        </p:blipFill>
        <p:spPr bwMode="auto">
          <a:xfrm>
            <a:off x="0" y="0"/>
            <a:ext cx="9144000" cy="6857999"/>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3600" dirty="0" smtClean="0"/>
              <a:t>BIG PROBLEM 3. Interconnectedness between climate change and global energy use</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How could we attain 2° C official target in climate change talks and continue our current economic growth and energy use as before?</a:t>
            </a:r>
          </a:p>
          <a:p>
            <a:r>
              <a:rPr lang="en-US" dirty="0" smtClean="0"/>
              <a:t>Ian Dunlop’s theses; Dunlop was Shell’s engineer and senior executive over 30 years as well as the main developer of the carbon emission trading system in Australia.</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81200"/>
            <a:ext cx="8077200" cy="4144963"/>
          </a:xfrm>
        </p:spPr>
        <p:txBody>
          <a:bodyPr>
            <a:normAutofit fontScale="77500" lnSpcReduction="20000"/>
          </a:bodyPr>
          <a:lstStyle/>
          <a:p>
            <a:r>
              <a:rPr lang="en-AU" b="1" dirty="0" smtClean="0"/>
              <a:t>QUESTION NO.1: </a:t>
            </a:r>
          </a:p>
          <a:p>
            <a:r>
              <a:rPr lang="en-AU" b="1" dirty="0" smtClean="0"/>
              <a:t>Can global economic growth continue whilst simultaneously limiting global temperature increase to 2°C? </a:t>
            </a:r>
            <a:r>
              <a:rPr lang="en-AU" dirty="0" smtClean="0"/>
              <a:t>According to Dunlop the answer is </a:t>
            </a:r>
            <a:r>
              <a:rPr lang="en-AU" b="1" dirty="0" smtClean="0"/>
              <a:t>clearly no </a:t>
            </a:r>
            <a:r>
              <a:rPr lang="en-AU" dirty="0" smtClean="0"/>
              <a:t>(albeit the non-availability of cheap energy sources may well itself slow growth quite separately from efforts to limit global warming). We are not running out of either oil, coal, or gas resources—the issue is how to convert these resources into flows to the market in an environmentally and economically acceptable manner or to move to alternative energy sources. </a:t>
            </a:r>
            <a:r>
              <a:rPr lang="en-AU" b="1" dirty="0" smtClean="0"/>
              <a:t>Only 30-40 percent of current proven fossil-fuel reserves can be burnt to have a reasonable chance of remaining below the 2°C target.</a:t>
            </a:r>
            <a:endParaRPr lang="en-US" b="1" dirty="0" smtClean="0"/>
          </a:p>
          <a:p>
            <a:endParaRPr lang="en-US" dirty="0"/>
          </a:p>
        </p:txBody>
      </p:sp>
      <p:sp>
        <p:nvSpPr>
          <p:cNvPr id="4" name="Title 3"/>
          <p:cNvSpPr>
            <a:spLocks noGrp="1"/>
          </p:cNvSpPr>
          <p:nvPr>
            <p:ph type="title"/>
          </p:nvPr>
        </p:nvSpPr>
        <p:spPr/>
        <p:txBody>
          <a:bodyPr>
            <a:normAutofit fontScale="90000"/>
          </a:bodyPr>
          <a:lstStyle/>
          <a:p>
            <a:r>
              <a:rPr lang="en-US" dirty="0" smtClean="0"/>
              <a:t>Connections between global economic </a:t>
            </a:r>
            <a:r>
              <a:rPr lang="en-US" dirty="0" smtClean="0"/>
              <a:t>growth, </a:t>
            </a:r>
            <a:r>
              <a:rPr lang="en-US" dirty="0" smtClean="0"/>
              <a:t>energy use and climate change</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Connections between global economic growth, energy use and climate change</a:t>
            </a:r>
            <a:endParaRPr lang="en-US" dirty="0"/>
          </a:p>
        </p:txBody>
      </p:sp>
      <p:sp>
        <p:nvSpPr>
          <p:cNvPr id="3" name="Content Placeholder 2"/>
          <p:cNvSpPr>
            <a:spLocks noGrp="1"/>
          </p:cNvSpPr>
          <p:nvPr>
            <p:ph idx="1"/>
          </p:nvPr>
        </p:nvSpPr>
        <p:spPr>
          <a:xfrm>
            <a:off x="685800" y="1981200"/>
            <a:ext cx="8001000" cy="4144963"/>
          </a:xfrm>
        </p:spPr>
        <p:txBody>
          <a:bodyPr>
            <a:normAutofit lnSpcReduction="10000"/>
          </a:bodyPr>
          <a:lstStyle/>
          <a:p>
            <a:r>
              <a:rPr lang="en-AU" b="1" dirty="0" smtClean="0"/>
              <a:t>QUESTION NO. 2:</a:t>
            </a:r>
          </a:p>
          <a:p>
            <a:r>
              <a:rPr lang="en-AU" b="1" dirty="0" smtClean="0"/>
              <a:t>Can technology help us move quickly to make the use of fossil fuels less polluting so that our economic growth model can continue? </a:t>
            </a:r>
            <a:r>
              <a:rPr lang="en-AU" dirty="0" smtClean="0"/>
              <a:t>The answer is also </a:t>
            </a:r>
            <a:r>
              <a:rPr lang="en-AU" b="1" dirty="0" smtClean="0"/>
              <a:t>a clear no</a:t>
            </a:r>
            <a:r>
              <a:rPr lang="en-AU" dirty="0" smtClean="0"/>
              <a:t>. All present technologies to make such a transition would be </a:t>
            </a:r>
            <a:r>
              <a:rPr lang="en-AU" b="1" dirty="0" smtClean="0"/>
              <a:t>too expensive, environmentally damaging, and time-consuming</a:t>
            </a:r>
            <a:r>
              <a:rPr lang="en-AU" dirty="0" smtClean="0"/>
              <a:t>.</a:t>
            </a:r>
            <a:endParaRPr lang="en-US"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Connections between global economic growth, energy use and climate change</a:t>
            </a:r>
            <a:endParaRPr lang="en-US" dirty="0"/>
          </a:p>
        </p:txBody>
      </p:sp>
      <p:sp>
        <p:nvSpPr>
          <p:cNvPr id="3" name="Content Placeholder 2"/>
          <p:cNvSpPr>
            <a:spLocks noGrp="1"/>
          </p:cNvSpPr>
          <p:nvPr>
            <p:ph idx="1"/>
          </p:nvPr>
        </p:nvSpPr>
        <p:spPr>
          <a:xfrm>
            <a:off x="685800" y="1981200"/>
            <a:ext cx="8001000" cy="4144963"/>
          </a:xfrm>
        </p:spPr>
        <p:txBody>
          <a:bodyPr>
            <a:normAutofit fontScale="85000" lnSpcReduction="20000"/>
          </a:bodyPr>
          <a:lstStyle/>
          <a:p>
            <a:r>
              <a:rPr lang="en-AU" b="1" dirty="0" smtClean="0"/>
              <a:t>QUESTION NO. 3:</a:t>
            </a:r>
          </a:p>
          <a:p>
            <a:r>
              <a:rPr lang="en-AU" b="1" dirty="0" smtClean="0"/>
              <a:t>Can our global economic growth model continue if we quickly move to the alternative energy sources of </a:t>
            </a:r>
            <a:r>
              <a:rPr lang="en-AU" b="1" dirty="0" err="1" smtClean="0"/>
              <a:t>renewables</a:t>
            </a:r>
            <a:r>
              <a:rPr lang="en-AU" b="1" dirty="0" smtClean="0"/>
              <a:t> and nuclear? </a:t>
            </a:r>
            <a:r>
              <a:rPr lang="en-AU" dirty="0" smtClean="0"/>
              <a:t>Here also the answer is </a:t>
            </a:r>
            <a:r>
              <a:rPr lang="en-AU" b="1" dirty="0" smtClean="0"/>
              <a:t>a clear no</a:t>
            </a:r>
            <a:r>
              <a:rPr lang="en-AU" dirty="0" smtClean="0"/>
              <a:t>, according to Dunlop, as the present alternatives—primarily </a:t>
            </a:r>
            <a:r>
              <a:rPr lang="en-AU" b="1" dirty="0" smtClean="0"/>
              <a:t>solar, wind, and nuclear—contribute only a small proportion of global energy supplies relative to fossil fuels. </a:t>
            </a:r>
            <a:r>
              <a:rPr lang="en-AU" dirty="0" smtClean="0"/>
              <a:t>Thus their replacement of fossil fuels while maintaining global economic growth is highly unlikely in the short term, though it may provide a longer term solution for a steady-state economy. </a:t>
            </a:r>
            <a:endParaRPr lang="en-US" dirty="0" smtClean="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t>BIG PROBLEM 4: what we do now will determine the global development path for decades and centuries</a:t>
            </a:r>
            <a:r>
              <a:rPr lang="en-US" dirty="0" smtClean="0"/>
              <a:t/>
            </a:r>
            <a:br>
              <a:rPr lang="en-US" dirty="0" smtClean="0"/>
            </a:br>
            <a:endParaRPr lang="en-US" dirty="0"/>
          </a:p>
        </p:txBody>
      </p:sp>
      <p:sp>
        <p:nvSpPr>
          <p:cNvPr id="3" name="Content Placeholder 2"/>
          <p:cNvSpPr>
            <a:spLocks noGrp="1"/>
          </p:cNvSpPr>
          <p:nvPr>
            <p:ph idx="1"/>
          </p:nvPr>
        </p:nvSpPr>
        <p:spPr>
          <a:xfrm>
            <a:off x="762000" y="2209800"/>
            <a:ext cx="7924800" cy="3916363"/>
          </a:xfrm>
        </p:spPr>
        <p:txBody>
          <a:bodyPr/>
          <a:lstStyle/>
          <a:p>
            <a:endParaRPr lang="en-US" dirty="0" smtClean="0"/>
          </a:p>
          <a:p>
            <a:endParaRPr lang="en-US" dirty="0" smtClean="0"/>
          </a:p>
          <a:p>
            <a:r>
              <a:rPr lang="en-US" dirty="0" smtClean="0"/>
              <a:t>The question of urgency</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Allison Macfarlane, chair of BAS’ Science and Security Board :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After </a:t>
            </a:r>
            <a:r>
              <a:rPr lang="en-US" b="1" dirty="0" smtClean="0"/>
              <a:t>the Doomsday Clock </a:t>
            </a:r>
            <a:r>
              <a:rPr lang="en-US" dirty="0" smtClean="0"/>
              <a:t>was moved in January 2012 back one minute, now 5 minutes to midnight – from nuclear holocaust to environmental holocaust:</a:t>
            </a:r>
          </a:p>
          <a:p>
            <a:r>
              <a:rPr lang="en-US" dirty="0" smtClean="0"/>
              <a:t>“The global community may be near a point of no return in efforts to prevent catastrophe from changes in Earth’s atmosphere.  The International Energy Agency projects that, </a:t>
            </a:r>
            <a:r>
              <a:rPr lang="en-US" b="1" dirty="0" smtClean="0"/>
              <a:t>unless societies begin building alternatives to carbon-emitting energy technologies over the next five years, the world is doomed to a warmer climate, harsher weather, droughts, famine, water scarcity, rising sea levels, loss of island nations, and increasing ocean acidification.” </a:t>
            </a:r>
            <a:r>
              <a:rPr lang="en-US" dirty="0" smtClean="0"/>
              <a:t> </a:t>
            </a:r>
          </a:p>
          <a:p>
            <a:r>
              <a:rPr lang="en-US" dirty="0" smtClean="0"/>
              <a:t>“Since fossil-fuel burning power plants and infrastructure built in 2012-2020 will produce energy—and emissions—for 40 to 50 years, </a:t>
            </a:r>
            <a:r>
              <a:rPr lang="en-US" b="1" dirty="0" smtClean="0"/>
              <a:t>the actions taken in the next few years will set us on a path that will be impossible to redirect.  </a:t>
            </a:r>
            <a:r>
              <a:rPr lang="en-US" dirty="0" smtClean="0"/>
              <a:t>Even if policy leaders decide in the future to reduce reliance on carbon-emitting technologies, it will be too late.”</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Global long-term targets of climate change</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In order to reach 2°C climate change target:</a:t>
            </a:r>
          </a:p>
          <a:p>
            <a:r>
              <a:rPr lang="en-US" dirty="0" smtClean="0"/>
              <a:t>EU: CO2 reduction by 2050 80% compared to the level of 2005</a:t>
            </a:r>
          </a:p>
          <a:p>
            <a:r>
              <a:rPr lang="en-US" dirty="0" smtClean="0"/>
              <a:t>Council of Europe: reduction of green house emissions by 2050 80-95%  compared to 2005 level</a:t>
            </a:r>
          </a:p>
          <a:p>
            <a:r>
              <a:rPr lang="en-US" dirty="0" smtClean="0"/>
              <a:t>REALISM CHECK: Exxon expects the developed countries to reduce only 20% CO2 emissions and </a:t>
            </a:r>
            <a:r>
              <a:rPr lang="en-US" b="1" dirty="0" smtClean="0"/>
              <a:t>developing countries increasing emissions by 50% by 2040!</a:t>
            </a:r>
            <a:endParaRPr lang="en-US"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30609" t="18519" r="10256" b="7692"/>
          <a:stretch>
            <a:fillRect/>
          </a:stretch>
        </p:blipFill>
        <p:spPr bwMode="auto">
          <a:xfrm>
            <a:off x="1" y="0"/>
            <a:ext cx="9144000" cy="68580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Global emergency and SDGs and post-2015 agenda</a:t>
            </a:r>
            <a:endParaRPr lang="en-US" dirty="0"/>
          </a:p>
        </p:txBody>
      </p:sp>
      <p:sp>
        <p:nvSpPr>
          <p:cNvPr id="3" name="Content Placeholder 2"/>
          <p:cNvSpPr>
            <a:spLocks noGrp="1"/>
          </p:cNvSpPr>
          <p:nvPr>
            <p:ph idx="1"/>
          </p:nvPr>
        </p:nvSpPr>
        <p:spPr/>
        <p:txBody>
          <a:bodyPr/>
          <a:lstStyle/>
          <a:p>
            <a:r>
              <a:rPr lang="en-US" dirty="0" smtClean="0"/>
              <a:t>What does the global emergency mean for SDGs and for post-2015 development agenda?</a:t>
            </a:r>
          </a:p>
          <a:p>
            <a:r>
              <a:rPr lang="en-US" dirty="0" smtClean="0"/>
              <a:t>Goals, targets  and indicators considered need a new interpretation.</a:t>
            </a:r>
          </a:p>
          <a:p>
            <a:r>
              <a:rPr lang="en-US" dirty="0" smtClean="0"/>
              <a:t>Let’s see what High-level Panel of Eminent Persons on the Post-2015 Development Agenda suggested: 12 universal goals, national targets:</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32430" t="23438" r="29795" b="6250"/>
          <a:stretch>
            <a:fillRect/>
          </a:stretch>
        </p:blipFill>
        <p:spPr bwMode="auto">
          <a:xfrm>
            <a:off x="1737361" y="762000"/>
            <a:ext cx="5592063" cy="5852159"/>
          </a:xfrm>
          <a:prstGeom prst="round1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32431" t="23438" r="30673" b="6250"/>
          <a:stretch>
            <a:fillRect/>
          </a:stretch>
        </p:blipFill>
        <p:spPr bwMode="auto">
          <a:xfrm>
            <a:off x="381000" y="0"/>
            <a:ext cx="8610600" cy="68580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Goal 7: Secure sustainable energy</a:t>
            </a:r>
            <a:endParaRPr lang="en-US" dirty="0"/>
          </a:p>
        </p:txBody>
      </p:sp>
      <p:sp>
        <p:nvSpPr>
          <p:cNvPr id="3" name="Content Placeholder 2"/>
          <p:cNvSpPr>
            <a:spLocks noGrp="1"/>
          </p:cNvSpPr>
          <p:nvPr>
            <p:ph idx="1"/>
          </p:nvPr>
        </p:nvSpPr>
        <p:spPr/>
        <p:txBody>
          <a:bodyPr/>
          <a:lstStyle/>
          <a:p>
            <a:r>
              <a:rPr lang="en-US" dirty="0" smtClean="0"/>
              <a:t>Panel proposed among others: “double the share of renewable energy in the global energy mix” – this is positive but doubling is not enough.</a:t>
            </a:r>
          </a:p>
          <a:p>
            <a:r>
              <a:rPr lang="en-US" dirty="0" smtClean="0"/>
              <a:t>Panel also proposed: “Phase out inefficient fossil fuel subsidies that encourage wasteful consumption.” – this should be sharpened and made more ambitious:</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7: Secure sustainable energy</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We are today heavily dependent on fossil fuels</a:t>
            </a:r>
            <a:r>
              <a:rPr lang="en-US" b="1" dirty="0" smtClean="0"/>
              <a:t>. Scientists say that we could only use about 20-40% of the existing known reserves in order to reach the international standard of 2 °C increase in global atmospheric temperature</a:t>
            </a:r>
            <a:r>
              <a:rPr lang="en-US" dirty="0" smtClean="0"/>
              <a:t>. And still our oil companies are investing annually some 600-700 billion USD to find new reserves and </a:t>
            </a:r>
            <a:r>
              <a:rPr lang="en-US" b="1" dirty="0" smtClean="0"/>
              <a:t>governments </a:t>
            </a:r>
            <a:r>
              <a:rPr lang="en-US" b="1" i="1" dirty="0" smtClean="0"/>
              <a:t>give fossil fuel subsidies annually over 500 billion </a:t>
            </a:r>
            <a:r>
              <a:rPr lang="en-US" b="1" dirty="0" smtClean="0"/>
              <a:t>USD. </a:t>
            </a:r>
            <a:r>
              <a:rPr lang="en-US" dirty="0" smtClean="0"/>
              <a:t>And we have plans to build new coal fired power stations with over 1 trillion USD. </a:t>
            </a:r>
          </a:p>
          <a:p>
            <a:r>
              <a:rPr lang="en-US" b="1" dirty="0" smtClean="0"/>
              <a:t>Renewable </a:t>
            </a:r>
            <a:r>
              <a:rPr lang="en-US" dirty="0" smtClean="0"/>
              <a:t>investments were last year only on the level 250 billion USD and </a:t>
            </a:r>
            <a:r>
              <a:rPr lang="en-US" b="1" dirty="0" smtClean="0"/>
              <a:t>subsidies 88 billion USD</a:t>
            </a:r>
            <a:r>
              <a:rPr lang="en-US" dirty="0" smtClean="0"/>
              <a:t>. This means that </a:t>
            </a:r>
            <a:r>
              <a:rPr lang="en-US" b="1" dirty="0" smtClean="0"/>
              <a:t>the money flow into fossil energy is about 3-4 times bigger than into </a:t>
            </a:r>
            <a:r>
              <a:rPr lang="en-US" b="1" dirty="0" err="1" smtClean="0"/>
              <a:t>renewables</a:t>
            </a:r>
            <a:r>
              <a:rPr lang="en-US" dirty="0" smtClean="0"/>
              <a:t>. If we cannot change this flow in coming years we are not able to develop clean energy fast enough and we could have a major economic collapse, if (or when) some climate change related "Pearl Harbor event" will hit us and we will have a panic exit from investments into fossil companies and use of fossil energy. This would then make many countries to collapse financially. After that we would have no money to change into clean energy. Many countries could have deep problems like Greece or Syria have now. </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build global-emergency-based SDGs?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We could get some help if we can imagine how the world will look like in concrete terms when global warming continues and intensifies.</a:t>
            </a:r>
          </a:p>
          <a:p>
            <a:r>
              <a:rPr lang="en-US" dirty="0" smtClean="0"/>
              <a:t>Mark </a:t>
            </a:r>
            <a:r>
              <a:rPr lang="en-US" dirty="0" err="1" smtClean="0"/>
              <a:t>Lynas</a:t>
            </a:r>
            <a:r>
              <a:rPr lang="en-US" dirty="0" smtClean="0"/>
              <a:t>’ “Six Degrees” book about how the world will look like in various stages of global warming  - from 1 degree to 6 degrees - was published  in 2008.</a:t>
            </a:r>
          </a:p>
          <a:p>
            <a:r>
              <a:rPr lang="en-US" dirty="0" smtClean="0"/>
              <a:t>Translated into 22 languages; published by National </a:t>
            </a:r>
            <a:r>
              <a:rPr lang="en-US" dirty="0" smtClean="0"/>
              <a:t>Geographic. It was based only on peer-reviewed scientific papers  and publications.</a:t>
            </a:r>
            <a:endParaRPr lang="en-US" dirty="0" smtClean="0"/>
          </a:p>
          <a:p>
            <a:r>
              <a:rPr lang="en-US" dirty="0" smtClean="0"/>
              <a:t>Won UK Royal Society’s Science Book of the Year in 2008.</a:t>
            </a:r>
          </a:p>
          <a:p>
            <a:r>
              <a:rPr lang="en-US" dirty="0" smtClean="0"/>
              <a:t>National Geographic released a documentary based on the book in 2008.</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26281" t="25000" r="50000" b="17188"/>
          <a:stretch>
            <a:fillRect/>
          </a:stretch>
        </p:blipFill>
        <p:spPr bwMode="auto">
          <a:xfrm>
            <a:off x="1752599" y="304800"/>
            <a:ext cx="5486401" cy="6040129"/>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degrees world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What follows is </a:t>
            </a:r>
            <a:r>
              <a:rPr lang="en-US" dirty="0" smtClean="0"/>
              <a:t>an informal summary </a:t>
            </a:r>
            <a:r>
              <a:rPr lang="en-US" dirty="0" smtClean="0"/>
              <a:t>of the book for each degree of Celsius increase; the summary is just a </a:t>
            </a:r>
            <a:r>
              <a:rPr lang="en-US" dirty="0" smtClean="0"/>
              <a:t>quick and rough </a:t>
            </a:r>
            <a:r>
              <a:rPr lang="en-US" dirty="0" smtClean="0"/>
              <a:t>interpretation of </a:t>
            </a:r>
            <a:r>
              <a:rPr lang="en-US" dirty="0" smtClean="0"/>
              <a:t>some of the </a:t>
            </a:r>
            <a:r>
              <a:rPr lang="en-US" dirty="0" smtClean="0"/>
              <a:t>main messages of the book.</a:t>
            </a:r>
          </a:p>
          <a:p>
            <a:pPr>
              <a:buNone/>
            </a:pPr>
            <a:endParaRPr lang="en-US" dirty="0" smtClean="0"/>
          </a:p>
          <a:p>
            <a:r>
              <a:rPr lang="en-US" dirty="0" smtClean="0"/>
              <a:t>Note that we are now already heading for 4 and plus degrees Celsius world with business-as-usual trends.</a:t>
            </a:r>
          </a:p>
          <a:p>
            <a:endParaRPr lang="en-US" dirty="0" smtClean="0"/>
          </a:p>
          <a:p>
            <a:r>
              <a:rPr lang="en-US" dirty="0" smtClean="0"/>
              <a:t>Australian scientists just published a somewhat similar book about 4 Celsius degrees Australia,</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r="428" b="5068"/>
          <a:stretch>
            <a:fillRect/>
          </a:stretch>
        </p:blipFill>
        <p:spPr bwMode="auto">
          <a:xfrm>
            <a:off x="533400" y="152400"/>
            <a:ext cx="8077200" cy="571500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r="727" b="5501"/>
          <a:stretch>
            <a:fillRect/>
          </a:stretch>
        </p:blipFill>
        <p:spPr bwMode="auto">
          <a:xfrm>
            <a:off x="860425" y="304800"/>
            <a:ext cx="7369175" cy="5867399"/>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r="428" b="5068"/>
          <a:stretch>
            <a:fillRect/>
          </a:stretch>
        </p:blipFill>
        <p:spPr bwMode="auto">
          <a:xfrm>
            <a:off x="838200" y="228600"/>
            <a:ext cx="7391400" cy="5943600"/>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r="1754" b="5933"/>
          <a:stretch>
            <a:fillRect/>
          </a:stretch>
        </p:blipFill>
        <p:spPr bwMode="auto">
          <a:xfrm>
            <a:off x="860425" y="304800"/>
            <a:ext cx="7292975" cy="5867400"/>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r="727" b="5501"/>
          <a:stretch>
            <a:fillRect/>
          </a:stretch>
        </p:blipFill>
        <p:spPr bwMode="auto">
          <a:xfrm>
            <a:off x="860425" y="304800"/>
            <a:ext cx="7369175" cy="5943599"/>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r="428" b="5068"/>
          <a:stretch>
            <a:fillRect/>
          </a:stretch>
        </p:blipFill>
        <p:spPr bwMode="auto">
          <a:xfrm>
            <a:off x="838200" y="0"/>
            <a:ext cx="7391400" cy="624840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Modified SDGs based on a global emergency concept</a:t>
            </a:r>
            <a:endParaRPr lang="en-US" dirty="0"/>
          </a:p>
        </p:txBody>
      </p:sp>
      <p:sp>
        <p:nvSpPr>
          <p:cNvPr id="3" name="Content Placeholder 2"/>
          <p:cNvSpPr>
            <a:spLocks noGrp="1"/>
          </p:cNvSpPr>
          <p:nvPr>
            <p:ph idx="1"/>
          </p:nvPr>
        </p:nvSpPr>
        <p:spPr/>
        <p:txBody>
          <a:bodyPr/>
          <a:lstStyle/>
          <a:p>
            <a:r>
              <a:rPr lang="en-US" dirty="0" smtClean="0"/>
              <a:t>New goals and targets should help us to make the transition from a business-as-usual world to a really sustainable future, in other words, to avoid horror scenarios presented in </a:t>
            </a:r>
            <a:r>
              <a:rPr lang="en-US" dirty="0" err="1" smtClean="0"/>
              <a:t>Lynas</a:t>
            </a:r>
            <a:r>
              <a:rPr lang="en-US" dirty="0" smtClean="0"/>
              <a:t>’ book above</a:t>
            </a:r>
          </a:p>
          <a:p>
            <a:r>
              <a:rPr lang="en-US" dirty="0" smtClean="0"/>
              <a:t>Just three examples from High-level Panel’s goals:</a:t>
            </a:r>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1: end poverty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Accelerating climate change (floods, droughts, sea level rise)  increase dramatically poverty in many developing countries as any available money goes to fight against disasters. </a:t>
            </a:r>
          </a:p>
          <a:p>
            <a:r>
              <a:rPr lang="en-US" dirty="0" smtClean="0"/>
              <a:t>Therefore, goals and targets should concentrate on root causes of climate change, for instance, on fossil fuel subsidies by the Governments.</a:t>
            </a:r>
          </a:p>
          <a:p>
            <a:r>
              <a:rPr lang="en-US" b="1" dirty="0" smtClean="0"/>
              <a:t>Fossil fuel subsidies should be phased out in xx years in developed countries; these subsidies should be redirected to </a:t>
            </a:r>
            <a:r>
              <a:rPr lang="en-US" b="1" dirty="0" err="1" smtClean="0"/>
              <a:t>renewables</a:t>
            </a:r>
            <a:r>
              <a:rPr lang="en-US" b="1" dirty="0" smtClean="0"/>
              <a:t> ; vulnerable developing countries should receive a major part of these subsidies.</a:t>
            </a:r>
            <a:endParaRPr lang="en-US" b="1"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8: Create jobs</a:t>
            </a:r>
            <a:endParaRPr lang="en-US" dirty="0"/>
          </a:p>
        </p:txBody>
      </p:sp>
      <p:sp>
        <p:nvSpPr>
          <p:cNvPr id="3" name="Content Placeholder 2"/>
          <p:cNvSpPr>
            <a:spLocks noGrp="1"/>
          </p:cNvSpPr>
          <p:nvPr>
            <p:ph idx="1"/>
          </p:nvPr>
        </p:nvSpPr>
        <p:spPr/>
        <p:txBody>
          <a:bodyPr>
            <a:normAutofit/>
          </a:bodyPr>
          <a:lstStyle/>
          <a:p>
            <a:r>
              <a:rPr lang="en-US" dirty="0" smtClean="0"/>
              <a:t>Green economy and technology – not based on fossil fuels – is creating new jobs.</a:t>
            </a:r>
          </a:p>
          <a:p>
            <a:endParaRPr lang="en-US" dirty="0" smtClean="0"/>
          </a:p>
          <a:p>
            <a:r>
              <a:rPr lang="en-US" dirty="0" smtClean="0"/>
              <a:t>Targets  should set for attaining a </a:t>
            </a:r>
            <a:r>
              <a:rPr lang="en-US" dirty="0" err="1" smtClean="0"/>
              <a:t>renewables</a:t>
            </a:r>
            <a:r>
              <a:rPr lang="en-US" dirty="0" smtClean="0"/>
              <a:t>-based global economy.</a:t>
            </a:r>
          </a:p>
          <a:p>
            <a:r>
              <a:rPr lang="en-US" dirty="0" smtClean="0"/>
              <a:t>Job-creation targets would be attached to each phase in the process for each region and country.</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Goal 9: Manage natural resource assets sustainably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UN System Task Team on Post-2015 Development Agenda referred in its July 2013 report to  “Ecological Footprint” concept (p.32). </a:t>
            </a:r>
          </a:p>
          <a:p>
            <a:r>
              <a:rPr lang="en-US" b="1" dirty="0" smtClean="0"/>
              <a:t>The UN should develop goals, targets and indicators in this area together with the Global Ecological Footprint network.</a:t>
            </a:r>
          </a:p>
          <a:p>
            <a:r>
              <a:rPr lang="en-US" dirty="0" smtClean="0"/>
              <a:t>As discussed earlier regional variations are huge and goals and targets should take this into account and arrive at goals/targets/indicators to make the consumption of natural resources more equal between the regions.</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 believe that the results in achieving SDGs and post-2015 development agenda as now conceived in UN documents will not be sustainable - in terms of  our world between 2030-2100 - because of climate change, resource constraints and likely end of traditional economic growth as now commonly understood.</a:t>
            </a:r>
          </a:p>
          <a:p>
            <a:r>
              <a:rPr lang="en-US" b="1" dirty="0" smtClean="0"/>
              <a:t>The UN and international community  are wasting valuable time in focusing on short terms goals if  they are not keeping in mind the world we likely have in 2030-2100.</a:t>
            </a:r>
          </a:p>
          <a:p>
            <a:r>
              <a:rPr lang="en-US" dirty="0" smtClean="0"/>
              <a:t>Present SDGs and post-2015 work therefore needs reorientation and refocus.</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and recommendations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UN reforms usually start when a group of concerned Ambassadors/diplomats get together and create a concept, vision and a non-paper</a:t>
            </a:r>
          </a:p>
          <a:p>
            <a:r>
              <a:rPr lang="en-US" dirty="0" smtClean="0"/>
              <a:t>The interests of Ambassadors/diplomats/Governments of small island states and low-laying coastal states are different from others as climate change is for them a survival issue.  But for others business-as-usual is an attractive option, unfortunately.</a:t>
            </a:r>
          </a:p>
          <a:p>
            <a:r>
              <a:rPr lang="en-US" b="1" dirty="0" smtClean="0"/>
              <a:t>Representatives of small islands and coastal states could show leadership – together with scholars and NGOs!</a:t>
            </a:r>
            <a:endParaRPr lang="en-US" b="1"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a:t>
            </a:r>
            <a:endParaRPr lang="en-US" dirty="0"/>
          </a:p>
        </p:txBody>
      </p:sp>
      <p:sp>
        <p:nvSpPr>
          <p:cNvPr id="3" name="Content Placeholder 2"/>
          <p:cNvSpPr>
            <a:spLocks noGrp="1"/>
          </p:cNvSpPr>
          <p:nvPr>
            <p:ph idx="1"/>
          </p:nvPr>
        </p:nvSpPr>
        <p:spPr/>
        <p:txBody>
          <a:bodyPr>
            <a:normAutofit/>
          </a:bodyPr>
          <a:lstStyle/>
          <a:p>
            <a:r>
              <a:rPr lang="en-US" b="1" dirty="0" smtClean="0"/>
              <a:t>Establish an informal group of interested and concerned diplomats, scholars and NGOs to create alternative initiatives, thinking, concepts, visions, goals, targets and indicators  on global-emergency based SDGs within longer-term scenarios of the planet</a:t>
            </a:r>
          </a:p>
          <a:p>
            <a:r>
              <a:rPr lang="en-US" b="1" dirty="0" smtClean="0"/>
              <a:t>Mainstream</a:t>
            </a:r>
            <a:r>
              <a:rPr lang="en-US" dirty="0" smtClean="0"/>
              <a:t> this </a:t>
            </a:r>
            <a:r>
              <a:rPr lang="en-US" b="1" dirty="0" smtClean="0"/>
              <a:t>new paradigm </a:t>
            </a:r>
            <a:r>
              <a:rPr lang="en-US" dirty="0" smtClean="0"/>
              <a:t>to the UN practice</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a:t>
            </a:r>
            <a:endParaRPr lang="en-US" dirty="0"/>
          </a:p>
        </p:txBody>
      </p:sp>
      <p:pic>
        <p:nvPicPr>
          <p:cNvPr id="2050" name="Picture 2"/>
          <p:cNvPicPr>
            <a:picLocks noGrp="1" noChangeAspect="1" noChangeArrowheads="1"/>
          </p:cNvPicPr>
          <p:nvPr>
            <p:ph idx="1"/>
          </p:nvPr>
        </p:nvPicPr>
        <p:blipFill>
          <a:blip r:embed="rId2" cstate="print"/>
          <a:srcRect l="34855" t="23571" r="19710" b="15819"/>
          <a:stretch>
            <a:fillRect/>
          </a:stretch>
        </p:blipFill>
        <p:spPr bwMode="auto">
          <a:xfrm>
            <a:off x="457200" y="1752600"/>
            <a:ext cx="8382000" cy="51054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811</TotalTime>
  <Words>2939</Words>
  <Application>Microsoft Office PowerPoint</Application>
  <PresentationFormat>On-screen Show (4:3)</PresentationFormat>
  <Paragraphs>143</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Sustainable Development Goals and the Post-2015 Development Agenda from the Point of View of  Global Sustainability and Survivability</vt:lpstr>
      <vt:lpstr>Thesis of presentation</vt:lpstr>
      <vt:lpstr>Thesis of presentation (cont.)</vt:lpstr>
      <vt:lpstr>Thesis of presentation (cont.)</vt:lpstr>
      <vt:lpstr>High-level Panel of Eminent Persons on the Post-2015 Development Agenda</vt:lpstr>
      <vt:lpstr>Thesis of presentation</vt:lpstr>
      <vt:lpstr>Thesis of presentation</vt:lpstr>
      <vt:lpstr>Thesis of presentation</vt:lpstr>
      <vt:lpstr>Outline for the talk</vt:lpstr>
      <vt:lpstr>Four very big problems of humankind</vt:lpstr>
      <vt:lpstr>BIG PROBLEM 1:Global climate change</vt:lpstr>
      <vt:lpstr>Slide 12</vt:lpstr>
      <vt:lpstr>Slide 13</vt:lpstr>
      <vt:lpstr>BIG PROBLEM 1:Global climate change</vt:lpstr>
      <vt:lpstr>BIG PROBLEM 1:Global climate change</vt:lpstr>
      <vt:lpstr>Slide 16</vt:lpstr>
      <vt:lpstr>BIG PROBLEM 1:Global climate change</vt:lpstr>
      <vt:lpstr>Slide 18</vt:lpstr>
      <vt:lpstr>Paleoclimate history slide: explanation</vt:lpstr>
      <vt:lpstr>Slide 20</vt:lpstr>
      <vt:lpstr>By 2100 or shortly thereafter</vt:lpstr>
      <vt:lpstr>Slide 22</vt:lpstr>
      <vt:lpstr>BIG PROBLEM 2: Our resources</vt:lpstr>
      <vt:lpstr>Slide 24</vt:lpstr>
      <vt:lpstr>Slide 25</vt:lpstr>
      <vt:lpstr> BIG PROBLEM 3. Interconnectedness between climate change and global energy use </vt:lpstr>
      <vt:lpstr>Connections between global economic growth, energy use and climate change</vt:lpstr>
      <vt:lpstr>Connections between global economic growth, energy use and climate change</vt:lpstr>
      <vt:lpstr>Connections between global economic growth, energy use and climate change</vt:lpstr>
      <vt:lpstr>BIG PROBLEM 4: what we do now will determine the global development path for decades and centuries </vt:lpstr>
      <vt:lpstr>Allison Macfarlane, chair of BAS’ Science and Security Board : </vt:lpstr>
      <vt:lpstr>Global long-term targets of climate change</vt:lpstr>
      <vt:lpstr>Slide 33</vt:lpstr>
      <vt:lpstr>Global emergency and SDGs and post-2015 agenda</vt:lpstr>
      <vt:lpstr>Slide 35</vt:lpstr>
      <vt:lpstr>Slide 36</vt:lpstr>
      <vt:lpstr>Example: Goal 7: Secure sustainable energy</vt:lpstr>
      <vt:lpstr>Goal 7: Secure sustainable energy</vt:lpstr>
      <vt:lpstr>How to build global-emergency-based SDGs?</vt:lpstr>
      <vt:lpstr>Slide 40</vt:lpstr>
      <vt:lpstr>6 degrees world</vt:lpstr>
      <vt:lpstr>Slide 42</vt:lpstr>
      <vt:lpstr>Slide 43</vt:lpstr>
      <vt:lpstr>Slide 44</vt:lpstr>
      <vt:lpstr>Slide 45</vt:lpstr>
      <vt:lpstr>Slide 46</vt:lpstr>
      <vt:lpstr>Slide 47</vt:lpstr>
      <vt:lpstr>Modified SDGs based on a global emergency concept</vt:lpstr>
      <vt:lpstr>Goal 1: end poverty</vt:lpstr>
      <vt:lpstr>Goal 8: Create jobs</vt:lpstr>
      <vt:lpstr>Goal 9: Manage natural resource assets sustainably</vt:lpstr>
      <vt:lpstr>Conclusions</vt:lpstr>
      <vt:lpstr>Conclusions and recommendations</vt:lpstr>
      <vt:lpstr>Recommendation</vt:lpstr>
      <vt:lpstr>More information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Kestava kehitys Suomen elinkeinoelaman kannalta</dc:title>
  <dc:creator>Tapio Kanninen</dc:creator>
  <cp:lastModifiedBy>Anne</cp:lastModifiedBy>
  <cp:revision>209</cp:revision>
  <cp:lastPrinted>2013-08-25T05:57:31Z</cp:lastPrinted>
  <dcterms:created xsi:type="dcterms:W3CDTF">2013-04-20T13:24:17Z</dcterms:created>
  <dcterms:modified xsi:type="dcterms:W3CDTF">2013-10-14T09:02:24Z</dcterms:modified>
</cp:coreProperties>
</file>