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301" r:id="rId17"/>
    <p:sldId id="271" r:id="rId18"/>
    <p:sldId id="272" r:id="rId19"/>
    <p:sldId id="273" r:id="rId20"/>
    <p:sldId id="302" r:id="rId21"/>
    <p:sldId id="274" r:id="rId22"/>
    <p:sldId id="276" r:id="rId23"/>
    <p:sldId id="275" r:id="rId24"/>
    <p:sldId id="277" r:id="rId25"/>
    <p:sldId id="278" r:id="rId26"/>
    <p:sldId id="279" r:id="rId27"/>
    <p:sldId id="280" r:id="rId28"/>
    <p:sldId id="281" r:id="rId29"/>
    <p:sldId id="282" r:id="rId30"/>
    <p:sldId id="283" r:id="rId31"/>
    <p:sldId id="321"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318" r:id="rId46"/>
    <p:sldId id="319" r:id="rId47"/>
    <p:sldId id="323" r:id="rId48"/>
    <p:sldId id="374" r:id="rId49"/>
    <p:sldId id="347" r:id="rId50"/>
    <p:sldId id="348" r:id="rId51"/>
    <p:sldId id="349" r:id="rId52"/>
    <p:sldId id="350" r:id="rId53"/>
    <p:sldId id="351" r:id="rId54"/>
    <p:sldId id="352" r:id="rId55"/>
    <p:sldId id="353" r:id="rId56"/>
    <p:sldId id="354" r:id="rId57"/>
    <p:sldId id="355" r:id="rId58"/>
    <p:sldId id="356" r:id="rId59"/>
    <p:sldId id="364" r:id="rId60"/>
    <p:sldId id="365" r:id="rId61"/>
    <p:sldId id="366" r:id="rId62"/>
    <p:sldId id="367" r:id="rId63"/>
    <p:sldId id="368" r:id="rId64"/>
    <p:sldId id="369" r:id="rId65"/>
    <p:sldId id="370" r:id="rId66"/>
    <p:sldId id="373" r:id="rId67"/>
    <p:sldId id="333" r:id="rId68"/>
    <p:sldId id="334" r:id="rId69"/>
    <p:sldId id="376" r:id="rId70"/>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5" d="100"/>
          <a:sy n="55" d="100"/>
        </p:scale>
        <p:origin x="-1123" y="-6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1E7DB3-926A-4922-BA20-74F468FB59B4}" type="datetimeFigureOut">
              <a:rPr lang="en-US" smtClean="0"/>
              <a:pPr/>
              <a:t>8/30/2013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1E7DB3-926A-4922-BA20-74F468FB59B4}" type="datetimeFigureOut">
              <a:rPr lang="en-US" smtClean="0"/>
              <a:pPr/>
              <a:t>8/30/2013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1E7DB3-926A-4922-BA20-74F468FB59B4}" type="datetimeFigureOut">
              <a:rPr lang="en-US" smtClean="0"/>
              <a:pPr/>
              <a:t>8/30/2013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E1E7DB3-926A-4922-BA20-74F468FB59B4}" type="datetimeFigureOut">
              <a:rPr lang="en-US" smtClean="0"/>
              <a:pPr/>
              <a:t>8/30/2013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1E7DB3-926A-4922-BA20-74F468FB59B4}" type="datetimeFigureOut">
              <a:rPr lang="en-US" smtClean="0"/>
              <a:pPr/>
              <a:t>8/30/2013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1E7DB3-926A-4922-BA20-74F468FB59B4}" type="datetimeFigureOut">
              <a:rPr lang="en-US" smtClean="0"/>
              <a:pPr/>
              <a:t>8/30/2013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1E7DB3-926A-4922-BA20-74F468FB59B4}" type="datetimeFigureOut">
              <a:rPr lang="en-US" smtClean="0"/>
              <a:pPr/>
              <a:t>8/30/2013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1E7DB3-926A-4922-BA20-74F468FB59B4}" type="datetimeFigureOut">
              <a:rPr lang="en-US" smtClean="0"/>
              <a:pPr/>
              <a:t>8/30/2013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1E7DB3-926A-4922-BA20-74F468FB59B4}" type="datetimeFigureOut">
              <a:rPr lang="en-US" smtClean="0"/>
              <a:pPr/>
              <a:t>8/30/2013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1E7DB3-926A-4922-BA20-74F468FB59B4}" type="datetimeFigureOut">
              <a:rPr lang="en-US" smtClean="0"/>
              <a:pPr/>
              <a:t>8/30/2013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1E7DB3-926A-4922-BA20-74F468FB59B4}" type="datetimeFigureOut">
              <a:rPr lang="en-US" smtClean="0"/>
              <a:pPr/>
              <a:t>8/30/2013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31C2B0-069B-4957-BA93-FEE232EB6FA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1E7DB3-926A-4922-BA20-74F468FB59B4}" type="datetimeFigureOut">
              <a:rPr lang="en-US" smtClean="0"/>
              <a:pPr/>
              <a:t>8/30/2013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31C2B0-069B-4957-BA93-FEE232EB6FA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Crisis of Global Sustainability</a:t>
            </a:r>
            <a:endParaRPr lang="en-US" dirty="0"/>
          </a:p>
        </p:txBody>
      </p:sp>
      <p:sp>
        <p:nvSpPr>
          <p:cNvPr id="3" name="Subtitle 2"/>
          <p:cNvSpPr>
            <a:spLocks noGrp="1"/>
          </p:cNvSpPr>
          <p:nvPr>
            <p:ph type="subTitle" idx="1"/>
          </p:nvPr>
        </p:nvSpPr>
        <p:spPr/>
        <p:txBody>
          <a:bodyPr>
            <a:normAutofit fontScale="70000" lnSpcReduction="20000"/>
          </a:bodyPr>
          <a:lstStyle/>
          <a:p>
            <a:r>
              <a:rPr lang="en-US" b="1" dirty="0" err="1" smtClean="0"/>
              <a:t>Tapio</a:t>
            </a:r>
            <a:r>
              <a:rPr lang="en-US" b="1" dirty="0" smtClean="0"/>
              <a:t> </a:t>
            </a:r>
            <a:r>
              <a:rPr lang="en-US" b="1" dirty="0" err="1" smtClean="0"/>
              <a:t>Kanninen</a:t>
            </a:r>
            <a:endParaRPr lang="en-US" b="1" dirty="0" smtClean="0"/>
          </a:p>
          <a:p>
            <a:r>
              <a:rPr lang="en-US" dirty="0" err="1" smtClean="0"/>
              <a:t>Fortum</a:t>
            </a:r>
            <a:r>
              <a:rPr lang="en-US" smtClean="0"/>
              <a:t>  Foundation’s </a:t>
            </a:r>
            <a:r>
              <a:rPr lang="en-US" dirty="0" smtClean="0"/>
              <a:t>Award Ceremony</a:t>
            </a:r>
          </a:p>
          <a:p>
            <a:r>
              <a:rPr lang="en-US" dirty="0" err="1" smtClean="0"/>
              <a:t>Fortum</a:t>
            </a:r>
            <a:r>
              <a:rPr lang="en-US" dirty="0" smtClean="0"/>
              <a:t> Corporation</a:t>
            </a:r>
          </a:p>
          <a:p>
            <a:r>
              <a:rPr lang="en-US" dirty="0" smtClean="0"/>
              <a:t>Espoo, Finland</a:t>
            </a:r>
          </a:p>
          <a:p>
            <a:r>
              <a:rPr lang="en-US" dirty="0" smtClean="0"/>
              <a:t> 27 August 2013</a:t>
            </a:r>
          </a:p>
          <a:p>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Outline</a:t>
            </a:r>
            <a:br>
              <a:rPr lang="en-US" dirty="0" smtClean="0"/>
            </a:b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pPr>
              <a:buNone/>
            </a:pPr>
            <a:endParaRPr lang="en-US" dirty="0" smtClean="0"/>
          </a:p>
          <a:p>
            <a:pPr marL="514350" indent="-514350">
              <a:buAutoNum type="arabicPeriod"/>
            </a:pPr>
            <a:r>
              <a:rPr lang="en-US" dirty="0" smtClean="0"/>
              <a:t>Global environment and trends</a:t>
            </a:r>
          </a:p>
          <a:p>
            <a:pPr marL="514350" indent="-514350">
              <a:buAutoNum type="arabicPeriod"/>
            </a:pPr>
            <a:r>
              <a:rPr lang="en-US" dirty="0" smtClean="0"/>
              <a:t>The history of global awareness on global threats: The Limits to Growth –study and the Club of Rome</a:t>
            </a:r>
          </a:p>
          <a:p>
            <a:pPr marL="514350" indent="-514350">
              <a:buAutoNum type="arabicPeriod"/>
            </a:pPr>
            <a:r>
              <a:rPr lang="en-US" dirty="0" smtClean="0"/>
              <a:t>What has been accomplished in international negotiations?</a:t>
            </a:r>
          </a:p>
          <a:p>
            <a:pPr marL="514350" indent="-514350">
              <a:buAutoNum type="arabicPeriod"/>
            </a:pPr>
            <a:r>
              <a:rPr lang="en-US" dirty="0" smtClean="0"/>
              <a:t>How can we turn the world development to a sustainable path?</a:t>
            </a:r>
          </a:p>
          <a:p>
            <a:pPr marL="514350" indent="-514350">
              <a:buNone/>
            </a:pPr>
            <a:r>
              <a:rPr lang="en-US" dirty="0" smtClean="0"/>
              <a:t>5.  Conclusions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Four very big problems of humankind</a:t>
            </a:r>
            <a:endParaRPr lang="en-US" b="1"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1. Global climate change</a:t>
            </a:r>
          </a:p>
          <a:p>
            <a:pPr>
              <a:buNone/>
            </a:pPr>
            <a:r>
              <a:rPr lang="en-US" dirty="0" smtClean="0"/>
              <a:t>2. Global problems in energy and resources </a:t>
            </a:r>
          </a:p>
          <a:p>
            <a:pPr>
              <a:buNone/>
            </a:pPr>
            <a:r>
              <a:rPr lang="en-US" dirty="0" smtClean="0"/>
              <a:t>3. Interconnectedness between climate change and global energy use</a:t>
            </a:r>
          </a:p>
          <a:p>
            <a:pPr>
              <a:buNone/>
            </a:pPr>
            <a:r>
              <a:rPr lang="en-US" dirty="0" smtClean="0"/>
              <a:t>4. Meta-problem: what we do now will determine the global development path for decades and centuries to go</a:t>
            </a:r>
          </a:p>
          <a:p>
            <a:r>
              <a:rPr lang="en-US" dirty="0" smtClean="0"/>
              <a:t>Note: Access to  water, global food crisis and world financial crises are all connected to the above problems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 PROBLEM 1:Global climate change</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The warming of the planet has continued globally as well as in Finland</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20833" t="11111" r="14102"/>
          <a:stretch>
            <a:fillRect/>
          </a:stretch>
        </p:blipFill>
        <p:spPr bwMode="auto">
          <a:xfrm>
            <a:off x="0" y="-114300"/>
            <a:ext cx="9144000" cy="69723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 PROBLEM 1:Global climate change</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Global CO2 and other green house emissions have continued without interruption</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20833" t="11396" r="14103"/>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 PROBLEM 1:Global climate change</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The role of China and India (and other BRICS-countries) has continued  to grow, and will grow in the future even more rapidly, in global emissions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20993" t="11681" r="14103"/>
          <a:stretch>
            <a:fillRect/>
          </a:stretch>
        </p:blipFill>
        <p:spPr bwMode="auto">
          <a:xfrm>
            <a:off x="1" y="0"/>
            <a:ext cx="9144000" cy="68580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BIGPROBLEM 1:Global climate change</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err="1" smtClean="0"/>
              <a:t>Subproblem</a:t>
            </a:r>
            <a:r>
              <a:rPr lang="en-US" dirty="0" smtClean="0"/>
              <a:t> 1.1:</a:t>
            </a:r>
          </a:p>
          <a:p>
            <a:r>
              <a:rPr lang="en-US" dirty="0" smtClean="0"/>
              <a:t>Arctic and Antarctica are warming more rapidly than other parts of the world</a:t>
            </a:r>
          </a:p>
          <a:p>
            <a:r>
              <a:rPr lang="en-US" dirty="0" smtClean="0"/>
              <a:t> This trend will intensify the rise of sea-level in the near future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910" t="11681" r="12019"/>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9070" t="11966" r="12340"/>
          <a:stretch>
            <a:fillRect/>
          </a:stretch>
        </p:blipFill>
        <p:spPr bwMode="auto">
          <a:xfrm>
            <a:off x="0" y="0"/>
            <a:ext cx="9144000" cy="6857999"/>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910" t="11681" r="12500"/>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750" t="11966" r="11859"/>
          <a:stretch>
            <a:fillRect/>
          </a:stretch>
        </p:blipFill>
        <p:spPr bwMode="auto">
          <a:xfrm>
            <a:off x="1" y="0"/>
            <a:ext cx="9144000" cy="6857999"/>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 PROBLEM 1:Global climate change</a:t>
            </a:r>
            <a:endParaRPr lang="en-US" dirty="0"/>
          </a:p>
        </p:txBody>
      </p:sp>
      <p:sp>
        <p:nvSpPr>
          <p:cNvPr id="3" name="Content Placeholder 2"/>
          <p:cNvSpPr>
            <a:spLocks noGrp="1"/>
          </p:cNvSpPr>
          <p:nvPr>
            <p:ph idx="1"/>
          </p:nvPr>
        </p:nvSpPr>
        <p:spPr/>
        <p:txBody>
          <a:bodyPr>
            <a:normAutofit/>
          </a:bodyPr>
          <a:lstStyle/>
          <a:p>
            <a:r>
              <a:rPr lang="en-US" dirty="0" err="1" smtClean="0"/>
              <a:t>Subproblem</a:t>
            </a:r>
            <a:r>
              <a:rPr lang="en-US" dirty="0" smtClean="0"/>
              <a:t> 1.2: Tipping Points</a:t>
            </a:r>
          </a:p>
          <a:p>
            <a:r>
              <a:rPr lang="en-US" dirty="0" smtClean="0"/>
              <a:t>Tipping points are irreversible mechanisms that might trigger self-reinforcing catastrophic climate change – some say in a matter of years rather than decades</a:t>
            </a:r>
          </a:p>
          <a:p>
            <a:r>
              <a:rPr lang="en-US" dirty="0" smtClean="0"/>
              <a:t>Scientists have determined some 15 candidates for tipping points</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 PROBLEM 1:Global climate change</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Climate </a:t>
            </a:r>
            <a:r>
              <a:rPr lang="en-US" dirty="0" smtClean="0"/>
              <a:t>change’s </a:t>
            </a:r>
            <a:r>
              <a:rPr lang="en-US" dirty="0" smtClean="0"/>
              <a:t>impact on the rise of sea </a:t>
            </a:r>
            <a:r>
              <a:rPr lang="en-US" dirty="0" smtClean="0"/>
              <a:t>level.</a:t>
            </a:r>
          </a:p>
          <a:p>
            <a:pPr>
              <a:buNone/>
            </a:pPr>
            <a:endParaRPr lang="en-US" dirty="0" smtClean="0"/>
          </a:p>
          <a:p>
            <a:pPr>
              <a:buNone/>
            </a:pPr>
            <a:r>
              <a:rPr lang="en-US" dirty="0" smtClean="0"/>
              <a:t> Two schools of thought among climate scientists:</a:t>
            </a:r>
          </a:p>
          <a:p>
            <a:endParaRPr lang="en-US" dirty="0" smtClean="0"/>
          </a:p>
          <a:p>
            <a:r>
              <a:rPr lang="en-US" dirty="0" smtClean="0"/>
              <a:t> SCHOOL OF THOUGHT 1:  Cautious scientists who stress the lack of data and difficulties in methods – sea level would rise ½ - 1 meters in 100 years (IPCC reports)</a:t>
            </a:r>
          </a:p>
          <a:p>
            <a:r>
              <a:rPr lang="en-US" dirty="0" smtClean="0"/>
              <a:t> SCHOOL OF THOUGHT 2:  Bolder scientists who do not deny the lack of data and difficulties in methods but try to estimate the impact of tipping points  for our decision-making – sea level rise would rise some 5-7 meters in 100 years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910" t="11111" r="12660"/>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 PROBLEM 1:Global climate change</a:t>
            </a:r>
            <a:endParaRPr lang="en-US" dirty="0"/>
          </a:p>
        </p:txBody>
      </p:sp>
      <p:sp>
        <p:nvSpPr>
          <p:cNvPr id="3" name="Content Placeholder 2"/>
          <p:cNvSpPr>
            <a:spLocks noGrp="1"/>
          </p:cNvSpPr>
          <p:nvPr>
            <p:ph idx="1"/>
          </p:nvPr>
        </p:nvSpPr>
        <p:spPr/>
        <p:txBody>
          <a:bodyPr>
            <a:normAutofit/>
          </a:bodyPr>
          <a:lstStyle/>
          <a:p>
            <a:r>
              <a:rPr lang="en-US" b="1" dirty="0" smtClean="0"/>
              <a:t> </a:t>
            </a:r>
            <a:r>
              <a:rPr lang="en-US" b="1" dirty="0" smtClean="0"/>
              <a:t>Dr. James </a:t>
            </a:r>
            <a:r>
              <a:rPr lang="en-US" b="1" dirty="0" smtClean="0"/>
              <a:t>Hansen, </a:t>
            </a:r>
            <a:r>
              <a:rPr lang="en-US" dirty="0" smtClean="0"/>
              <a:t> long-term head of NASA’s Goddard Institute for Space Studies and </a:t>
            </a:r>
            <a:r>
              <a:rPr lang="en-US" dirty="0" smtClean="0"/>
              <a:t>a leading </a:t>
            </a:r>
            <a:r>
              <a:rPr lang="en-US" dirty="0" smtClean="0"/>
              <a:t>climate scientist </a:t>
            </a:r>
            <a:r>
              <a:rPr lang="en-US" dirty="0" smtClean="0"/>
              <a:t>at </a:t>
            </a:r>
            <a:r>
              <a:rPr lang="en-US" dirty="0" smtClean="0"/>
              <a:t>Columbia University’s Earth Institute</a:t>
            </a:r>
          </a:p>
          <a:p>
            <a:endParaRPr lang="en-US" dirty="0" smtClean="0"/>
          </a:p>
          <a:p>
            <a:r>
              <a:rPr lang="en-US" dirty="0" smtClean="0"/>
              <a:t> Uses </a:t>
            </a:r>
            <a:r>
              <a:rPr lang="en-US" dirty="0" err="1" smtClean="0"/>
              <a:t>paleoclimate</a:t>
            </a:r>
            <a:r>
              <a:rPr lang="en-US" dirty="0" smtClean="0"/>
              <a:t>  </a:t>
            </a:r>
            <a:r>
              <a:rPr lang="en-US" dirty="0" err="1" smtClean="0"/>
              <a:t>evidendence</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910" t="11396" r="11859"/>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 PROBLEM 1:Global climate change</a:t>
            </a:r>
            <a:endParaRPr lang="en-US" dirty="0"/>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r>
              <a:rPr lang="en-US" dirty="0" smtClean="0"/>
              <a:t>Most scientists in both schools of thought think that the present international climate change target – to limit the </a:t>
            </a:r>
            <a:r>
              <a:rPr lang="en-US" dirty="0" smtClean="0"/>
              <a:t>temperature increase </a:t>
            </a:r>
            <a:r>
              <a:rPr lang="en-US" dirty="0" smtClean="0"/>
              <a:t>to 2°C compared to average temperature in pre-industrial times – is determined by political considerations and not by science</a:t>
            </a:r>
          </a:p>
          <a:p>
            <a:r>
              <a:rPr lang="en-US" dirty="0" smtClean="0"/>
              <a:t>The right target should be 1,5 degree whereas we are now going to 4 °C + world </a:t>
            </a:r>
          </a:p>
          <a:p>
            <a:r>
              <a:rPr lang="en-US" dirty="0" smtClean="0"/>
              <a:t>Second school’s representatives tell where we are heading to:</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9071" t="11966" r="12179"/>
          <a:stretch>
            <a:fillRect/>
          </a:stretch>
        </p:blipFill>
        <p:spPr bwMode="auto">
          <a:xfrm>
            <a:off x="1" y="0"/>
            <a:ext cx="9144000" cy="6857999"/>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33974" t="20228" r="14103" b="9687"/>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750" t="11681" r="11859"/>
          <a:stretch>
            <a:fillRect/>
          </a:stretch>
        </p:blipFill>
        <p:spPr bwMode="auto">
          <a:xfrm>
            <a:off x="1" y="0"/>
            <a:ext cx="9144000" cy="68580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BIG PROBLEM 1:Global climate change</a:t>
            </a:r>
            <a:endParaRPr lang="en-US" dirty="0"/>
          </a:p>
        </p:txBody>
      </p:sp>
      <p:sp>
        <p:nvSpPr>
          <p:cNvPr id="3" name="Content Placeholder 2"/>
          <p:cNvSpPr>
            <a:spLocks noGrp="1"/>
          </p:cNvSpPr>
          <p:nvPr>
            <p:ph idx="1"/>
          </p:nvPr>
        </p:nvSpPr>
        <p:spPr/>
        <p:txBody>
          <a:bodyPr>
            <a:normAutofit/>
          </a:bodyPr>
          <a:lstStyle/>
          <a:p>
            <a:endParaRPr lang="en-US" dirty="0" smtClean="0"/>
          </a:p>
          <a:p>
            <a:endParaRPr lang="en-US" dirty="0" smtClean="0"/>
          </a:p>
          <a:p>
            <a:r>
              <a:rPr lang="en-US" dirty="0" smtClean="0"/>
              <a:t>As further evidence that climate is changing rapidly we have </a:t>
            </a:r>
            <a:r>
              <a:rPr lang="en-US" dirty="0" smtClean="0"/>
              <a:t>an increasing </a:t>
            </a:r>
            <a:r>
              <a:rPr lang="en-US" dirty="0" smtClean="0"/>
              <a:t>rate of natural catastrophes linked to climate and well as the loss of biodiversity</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20993" t="10826" r="12821" b="1994"/>
          <a:stretch>
            <a:fillRect/>
          </a:stretch>
        </p:blipFill>
        <p:spPr bwMode="auto">
          <a:xfrm>
            <a:off x="1" y="0"/>
            <a:ext cx="9144000" cy="68580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269" t="10826" r="11218"/>
          <a:stretch>
            <a:fillRect/>
          </a:stretch>
        </p:blipFill>
        <p:spPr bwMode="auto">
          <a:xfrm>
            <a:off x="0" y="0"/>
            <a:ext cx="9144000" cy="6857999"/>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BIG PROBLEM 2: Our resources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Our global wellbeing and economic growth have been measure by national accounts which use Gross National Product (GDP) as a key measurement of growth, but GDP does </a:t>
            </a:r>
            <a:r>
              <a:rPr lang="en-US" dirty="0" smtClean="0"/>
              <a:t>not tell </a:t>
            </a:r>
            <a:r>
              <a:rPr lang="en-US" dirty="0" smtClean="0"/>
              <a:t>about the impact of growth on environment</a:t>
            </a:r>
          </a:p>
          <a:p>
            <a:r>
              <a:rPr lang="en-US" dirty="0" smtClean="0"/>
              <a:t>In the future, so called “global ecological </a:t>
            </a:r>
            <a:r>
              <a:rPr lang="en-US" dirty="0" smtClean="0"/>
              <a:t>footprint” will </a:t>
            </a:r>
            <a:r>
              <a:rPr lang="en-US" dirty="0" smtClean="0"/>
              <a:t>be in key position</a:t>
            </a:r>
          </a:p>
          <a:p>
            <a:r>
              <a:rPr lang="en-US" dirty="0" smtClean="0"/>
              <a:t>It will ultimately answer the question whether our economic development is based  on a Ponzi-scheme in terms </a:t>
            </a:r>
            <a:r>
              <a:rPr lang="en-US" dirty="0" smtClean="0"/>
              <a:t>of its </a:t>
            </a:r>
            <a:r>
              <a:rPr lang="en-US" dirty="0" smtClean="0"/>
              <a:t>use of global resources</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269" t="11396" r="11859" b="1424"/>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9071" t="11111" r="12500" b="1994"/>
          <a:stretch>
            <a:fillRect/>
          </a:stretch>
        </p:blipFill>
        <p:spPr bwMode="auto">
          <a:xfrm>
            <a:off x="0" y="0"/>
            <a:ext cx="9144000" cy="6857999"/>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BIG PROBLEM 3: Global energy use</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dirty="0" err="1" smtClean="0"/>
              <a:t>Subproblem</a:t>
            </a:r>
            <a:r>
              <a:rPr lang="en-US" dirty="0" smtClean="0"/>
              <a:t> 3.1: The dropping cost/benefit ratio  for oil industry</a:t>
            </a:r>
          </a:p>
          <a:p>
            <a:pPr>
              <a:buNone/>
            </a:pPr>
            <a:endParaRPr lang="en-US" dirty="0" smtClean="0"/>
          </a:p>
          <a:p>
            <a:r>
              <a:rPr lang="en-US" dirty="0" smtClean="0"/>
              <a:t>Cost/benefit ratio of oil industry (energy return on energy invested, </a:t>
            </a:r>
            <a:r>
              <a:rPr lang="en-US" dirty="0" err="1" smtClean="0"/>
              <a:t>ERoEI</a:t>
            </a:r>
            <a:r>
              <a:rPr lang="en-US" dirty="0" smtClean="0"/>
              <a:t>) has dropped during the last decades</a:t>
            </a:r>
          </a:p>
          <a:p>
            <a:endParaRPr lang="en-US" dirty="0" smtClean="0"/>
          </a:p>
          <a:p>
            <a:r>
              <a:rPr lang="en-US" dirty="0" smtClean="0"/>
              <a:t>To pump oil to the ground needs also  energy. Whereas one barrel of oil could produce still in the 1920’s and 1930’s some 100 barrels of oil for consumption, one barrel could only </a:t>
            </a:r>
            <a:r>
              <a:rPr lang="en-US" dirty="0" smtClean="0"/>
              <a:t>produce some </a:t>
            </a:r>
            <a:r>
              <a:rPr lang="en-US" dirty="0" smtClean="0"/>
              <a:t>50 barrels in 1970 and only </a:t>
            </a:r>
            <a:r>
              <a:rPr lang="en-US" dirty="0" smtClean="0"/>
              <a:t>some 20 </a:t>
            </a:r>
            <a:r>
              <a:rPr lang="en-US" dirty="0" smtClean="0"/>
              <a:t>barrels this year.</a:t>
            </a:r>
          </a:p>
          <a:p>
            <a:pPr>
              <a:buNone/>
            </a:pPr>
            <a:endParaRPr lang="en-US" dirty="0" smtClean="0"/>
          </a:p>
          <a:p>
            <a:r>
              <a:rPr lang="en-US" dirty="0" smtClean="0"/>
              <a:t>The cost/benefit ratio of gas, coal and renewable energies are clearly lower than oil </a:t>
            </a:r>
          </a:p>
          <a:p>
            <a:endParaRPr lang="en-US" dirty="0" smtClean="0"/>
          </a:p>
          <a:p>
            <a:r>
              <a:rPr lang="en-US" dirty="0" smtClean="0"/>
              <a:t>Our economic growth has so far based on cheap energy but the era of cheap energy is over!</a:t>
            </a:r>
          </a:p>
          <a:p>
            <a:pPr>
              <a:buNone/>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34455" t="20798" r="14423" b="10541"/>
          <a:stretch>
            <a:fillRect/>
          </a:stretch>
        </p:blipFill>
        <p:spPr bwMode="auto">
          <a:xfrm>
            <a:off x="0" y="0"/>
            <a:ext cx="9144000" cy="6857999"/>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910" t="11681" r="11859" b="1424"/>
          <a:stretch>
            <a:fillRect/>
          </a:stretch>
        </p:blipFill>
        <p:spPr bwMode="auto">
          <a:xfrm>
            <a:off x="0" y="0"/>
            <a:ext cx="9144000" cy="6857999"/>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BIG PROBLEM 3: Global energy use</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pPr>
              <a:buNone/>
            </a:pPr>
            <a:endParaRPr lang="en-US" dirty="0" smtClean="0"/>
          </a:p>
          <a:p>
            <a:pPr>
              <a:buNone/>
            </a:pPr>
            <a:endParaRPr lang="en-US" dirty="0" smtClean="0"/>
          </a:p>
          <a:p>
            <a:pPr>
              <a:buNone/>
            </a:pPr>
            <a:r>
              <a:rPr lang="en-US" dirty="0" smtClean="0"/>
              <a:t> Sub-problem 3.2: Peak oil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31571" t="19943" r="12820" b="10256"/>
          <a:stretch>
            <a:fillRect/>
          </a:stretch>
        </p:blipFill>
        <p:spPr bwMode="auto">
          <a:xfrm>
            <a:off x="-228600" y="0"/>
            <a:ext cx="9372600" cy="6857999"/>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31731" t="20228" r="12821" b="11111"/>
          <a:stretch>
            <a:fillRect/>
          </a:stretch>
        </p:blipFill>
        <p:spPr bwMode="auto">
          <a:xfrm>
            <a:off x="0" y="0"/>
            <a:ext cx="9143999" cy="6857999"/>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8750" t="11396" r="12180" b="1709"/>
          <a:stretch>
            <a:fillRect/>
          </a:stretch>
        </p:blipFill>
        <p:spPr bwMode="auto">
          <a:xfrm>
            <a:off x="0" y="0"/>
            <a:ext cx="9144000" cy="6857999"/>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29006" t="11966" r="12019" b="11396"/>
          <a:stretch>
            <a:fillRect/>
          </a:stretch>
        </p:blipFill>
        <p:spPr bwMode="auto">
          <a:xfrm>
            <a:off x="0" y="0"/>
            <a:ext cx="9144000" cy="6857999"/>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9231" t="11681" r="12019" b="2564"/>
          <a:stretch>
            <a:fillRect/>
          </a:stretch>
        </p:blipFill>
        <p:spPr bwMode="auto">
          <a:xfrm>
            <a:off x="1" y="0"/>
            <a:ext cx="9144000" cy="6857999"/>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3600" dirty="0" smtClean="0"/>
              <a:t>BIG PROBLEM 3. Interconnectedness between climate change and global energy use</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How could we attain 2° C official target in climate change talks and continue our current economic growth and energy use as before?</a:t>
            </a:r>
          </a:p>
          <a:p>
            <a:r>
              <a:rPr lang="en-US" dirty="0" smtClean="0"/>
              <a:t>Ian Dunlop’s theses; Dunlop was Shell’s engineer and senior executive over 30 years as well as the </a:t>
            </a:r>
            <a:r>
              <a:rPr lang="en-US" dirty="0" smtClean="0"/>
              <a:t>main developer </a:t>
            </a:r>
            <a:r>
              <a:rPr lang="en-US" dirty="0" smtClean="0"/>
              <a:t>of the carbon emission trading system in Australia</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981200"/>
            <a:ext cx="8077200" cy="4144963"/>
          </a:xfrm>
        </p:spPr>
        <p:txBody>
          <a:bodyPr>
            <a:normAutofit fontScale="77500" lnSpcReduction="20000"/>
          </a:bodyPr>
          <a:lstStyle/>
          <a:p>
            <a:r>
              <a:rPr lang="en-AU" b="1" dirty="0" smtClean="0"/>
              <a:t>QUESTION NO.1: </a:t>
            </a:r>
          </a:p>
          <a:p>
            <a:r>
              <a:rPr lang="en-AU" b="1" dirty="0" smtClean="0"/>
              <a:t>Can global economic growth continue whilst simultaneously limiting global temperature increase to 2°C? </a:t>
            </a:r>
            <a:r>
              <a:rPr lang="en-AU" dirty="0" smtClean="0"/>
              <a:t>According to Dunlop the answer is </a:t>
            </a:r>
            <a:r>
              <a:rPr lang="en-AU" b="1" dirty="0" smtClean="0"/>
              <a:t>clearly no </a:t>
            </a:r>
            <a:r>
              <a:rPr lang="en-AU" dirty="0" smtClean="0"/>
              <a:t>(albeit the non-availability of cheap energy sources may well itself slow growth quite separately from efforts to limit global warming). We are not running out of either oil, coal, or gas resources—the issue is how to convert these resources into flows to the market in an environmentally and economically acceptable manner or to move to alternative energy sources. </a:t>
            </a:r>
            <a:r>
              <a:rPr lang="en-AU" b="1" dirty="0" smtClean="0"/>
              <a:t>Only 30-40 percent of current proven fossil-fuel reserves can be burnt to have a reasonable chance of remaining below the 2°C target.</a:t>
            </a:r>
            <a:endParaRPr lang="en-US" b="1" dirty="0" smtClean="0"/>
          </a:p>
          <a:p>
            <a:endParaRPr lang="en-US" dirty="0"/>
          </a:p>
        </p:txBody>
      </p:sp>
      <p:sp>
        <p:nvSpPr>
          <p:cNvPr id="4" name="Title 3"/>
          <p:cNvSpPr>
            <a:spLocks noGrp="1"/>
          </p:cNvSpPr>
          <p:nvPr>
            <p:ph type="title"/>
          </p:nvPr>
        </p:nvSpPr>
        <p:spPr/>
        <p:txBody>
          <a:bodyPr>
            <a:normAutofit fontScale="90000"/>
          </a:bodyPr>
          <a:lstStyle/>
          <a:p>
            <a:r>
              <a:rPr lang="en-US" dirty="0" smtClean="0"/>
              <a:t>Connections between global economic growth , energy use and climate change</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Connections between global economic growth, energy use and climate change</a:t>
            </a:r>
            <a:endParaRPr lang="en-US" dirty="0"/>
          </a:p>
        </p:txBody>
      </p:sp>
      <p:sp>
        <p:nvSpPr>
          <p:cNvPr id="3" name="Content Placeholder 2"/>
          <p:cNvSpPr>
            <a:spLocks noGrp="1"/>
          </p:cNvSpPr>
          <p:nvPr>
            <p:ph idx="1"/>
          </p:nvPr>
        </p:nvSpPr>
        <p:spPr>
          <a:xfrm>
            <a:off x="685800" y="1981200"/>
            <a:ext cx="8001000" cy="4144963"/>
          </a:xfrm>
        </p:spPr>
        <p:txBody>
          <a:bodyPr>
            <a:normAutofit lnSpcReduction="10000"/>
          </a:bodyPr>
          <a:lstStyle/>
          <a:p>
            <a:r>
              <a:rPr lang="en-AU" b="1" dirty="0" smtClean="0"/>
              <a:t>QUESTION NO. 2:</a:t>
            </a:r>
          </a:p>
          <a:p>
            <a:r>
              <a:rPr lang="en-AU" b="1" dirty="0" smtClean="0"/>
              <a:t>Can technology help us move quickly to make the use of fossil fuels less polluting so that our economic growth model can continue? </a:t>
            </a:r>
            <a:r>
              <a:rPr lang="en-AU" dirty="0" smtClean="0"/>
              <a:t>The answer is also </a:t>
            </a:r>
            <a:r>
              <a:rPr lang="en-AU" b="1" dirty="0" smtClean="0"/>
              <a:t>a clear no</a:t>
            </a:r>
            <a:r>
              <a:rPr lang="en-AU" dirty="0" smtClean="0"/>
              <a:t>. All present technologies to make such a transition would be </a:t>
            </a:r>
            <a:r>
              <a:rPr lang="en-AU" b="1" dirty="0" smtClean="0"/>
              <a:t>too expensive, environmentally damaging, and time-consuming</a:t>
            </a:r>
            <a:r>
              <a:rPr lang="en-AU" dirty="0" smtClean="0"/>
              <a:t>.</a:t>
            </a:r>
            <a:endParaRPr lang="en-US" dirty="0" smtClean="0"/>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Connections between global economic growth, energy use and climate change</a:t>
            </a:r>
            <a:endParaRPr lang="en-US" dirty="0"/>
          </a:p>
        </p:txBody>
      </p:sp>
      <p:sp>
        <p:nvSpPr>
          <p:cNvPr id="3" name="Content Placeholder 2"/>
          <p:cNvSpPr>
            <a:spLocks noGrp="1"/>
          </p:cNvSpPr>
          <p:nvPr>
            <p:ph idx="1"/>
          </p:nvPr>
        </p:nvSpPr>
        <p:spPr>
          <a:xfrm>
            <a:off x="685800" y="1981200"/>
            <a:ext cx="8001000" cy="4144963"/>
          </a:xfrm>
        </p:spPr>
        <p:txBody>
          <a:bodyPr>
            <a:normAutofit fontScale="85000" lnSpcReduction="20000"/>
          </a:bodyPr>
          <a:lstStyle/>
          <a:p>
            <a:r>
              <a:rPr lang="en-AU" b="1" dirty="0" smtClean="0"/>
              <a:t>QUESTION NO. 3:</a:t>
            </a:r>
          </a:p>
          <a:p>
            <a:r>
              <a:rPr lang="en-AU" b="1" dirty="0" smtClean="0"/>
              <a:t>Can our global economic growth model continue if we quickly move to the alternative energy sources of </a:t>
            </a:r>
            <a:r>
              <a:rPr lang="en-AU" b="1" dirty="0" err="1" smtClean="0"/>
              <a:t>renewables</a:t>
            </a:r>
            <a:r>
              <a:rPr lang="en-AU" b="1" dirty="0" smtClean="0"/>
              <a:t> and nuclear? </a:t>
            </a:r>
            <a:r>
              <a:rPr lang="en-AU" dirty="0" smtClean="0"/>
              <a:t>Here also the answer is </a:t>
            </a:r>
            <a:r>
              <a:rPr lang="en-AU" b="1" dirty="0" smtClean="0"/>
              <a:t>a clear no</a:t>
            </a:r>
            <a:r>
              <a:rPr lang="en-AU" dirty="0" smtClean="0"/>
              <a:t>, according to Dunlop, as the present alternatives—primarily </a:t>
            </a:r>
            <a:r>
              <a:rPr lang="en-AU" b="1" dirty="0" smtClean="0"/>
              <a:t>solar, wind, and nuclear—contribute only a small proportion of global energy supplies relative to fossil fuels. </a:t>
            </a:r>
            <a:r>
              <a:rPr lang="en-AU" dirty="0" smtClean="0"/>
              <a:t>Thus their replacement of fossil fuels while maintaining global economic growth is highly unlikely in the short term, though it may provide a longer term solution for a steady-state economy. </a:t>
            </a:r>
            <a:endParaRPr lang="en-US" dirty="0" smtClean="0"/>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t>BIG PROBLEM 4: what we do now will determine the global development path for decades and centuries</a:t>
            </a:r>
            <a:r>
              <a:rPr lang="en-US" dirty="0" smtClean="0"/>
              <a:t/>
            </a:r>
            <a:br>
              <a:rPr lang="en-US" dirty="0" smtClean="0"/>
            </a:br>
            <a:endParaRPr lang="en-US" dirty="0"/>
          </a:p>
        </p:txBody>
      </p:sp>
      <p:sp>
        <p:nvSpPr>
          <p:cNvPr id="3" name="Content Placeholder 2"/>
          <p:cNvSpPr>
            <a:spLocks noGrp="1"/>
          </p:cNvSpPr>
          <p:nvPr>
            <p:ph idx="1"/>
          </p:nvPr>
        </p:nvSpPr>
        <p:spPr>
          <a:xfrm>
            <a:off x="762000" y="2209800"/>
            <a:ext cx="7924800" cy="3916363"/>
          </a:xfrm>
        </p:spPr>
        <p:txBody>
          <a:bodyPr/>
          <a:lstStyle/>
          <a:p>
            <a:endParaRPr lang="en-US" dirty="0" smtClean="0"/>
          </a:p>
          <a:p>
            <a:endParaRPr lang="en-US" dirty="0" smtClean="0"/>
          </a:p>
          <a:p>
            <a:r>
              <a:rPr lang="en-US" dirty="0" smtClean="0"/>
              <a:t>The question of urgency</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Allison Macfarlane, chair of BAS’ Science and Security Board :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After </a:t>
            </a:r>
            <a:r>
              <a:rPr lang="en-US" b="1" dirty="0" smtClean="0"/>
              <a:t>the Doomsday Clock </a:t>
            </a:r>
            <a:r>
              <a:rPr lang="en-US" dirty="0" smtClean="0"/>
              <a:t>was moved in January 2012 back one minute, now 5 minutes to midnight – from nuclear holocaust to environmental holocaust:</a:t>
            </a:r>
          </a:p>
          <a:p>
            <a:r>
              <a:rPr lang="en-US" dirty="0" smtClean="0"/>
              <a:t>“The global community may be near a point of no return in efforts to prevent catastrophe from changes in Earth’s atmosphere.  The International Energy Agency projects that, </a:t>
            </a:r>
            <a:r>
              <a:rPr lang="en-US" b="1" dirty="0" smtClean="0"/>
              <a:t>unless societies begin building alternatives to carbon-emitting energy technologies over the next five years, the world is doomed to a warmer climate, harsher weather, droughts, famine, water scarcity, rising sea levels, loss of island nations, and increasing ocean acidification.” </a:t>
            </a:r>
            <a:r>
              <a:rPr lang="en-US" dirty="0" smtClean="0"/>
              <a:t> </a:t>
            </a:r>
          </a:p>
          <a:p>
            <a:r>
              <a:rPr lang="en-US" dirty="0" smtClean="0"/>
              <a:t>“Since fossil-fuel burning power plants and infrastructure built in 2012-2020 will produce energy—and emissions—for 40 to 50 years, </a:t>
            </a:r>
            <a:r>
              <a:rPr lang="en-US" b="1" dirty="0" smtClean="0"/>
              <a:t>the actions taken in the next few years will set us on a path that will be impossible to redirect.  </a:t>
            </a:r>
            <a:r>
              <a:rPr lang="en-US" dirty="0" smtClean="0"/>
              <a:t>Even if policy leaders decide in the future to reduce reliance on carbon-emitting technologies, it will be too late.”</a:t>
            </a:r>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EU/Council of Europe: climate change targets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In order to reach 2°C climate change target:</a:t>
            </a:r>
          </a:p>
          <a:p>
            <a:r>
              <a:rPr lang="en-US" dirty="0" smtClean="0"/>
              <a:t>EU: CO2 reduction by 2050 80% </a:t>
            </a:r>
            <a:r>
              <a:rPr lang="en-US" dirty="0" smtClean="0"/>
              <a:t>compared </a:t>
            </a:r>
            <a:r>
              <a:rPr lang="en-US" dirty="0" smtClean="0"/>
              <a:t>to the level of 2005</a:t>
            </a:r>
          </a:p>
          <a:p>
            <a:r>
              <a:rPr lang="en-US" dirty="0" smtClean="0"/>
              <a:t>Council of Europe: reduction of green house emissions by 2050 80-95%  compared to 2005 level</a:t>
            </a:r>
          </a:p>
          <a:p>
            <a:r>
              <a:rPr lang="en-US" dirty="0" smtClean="0"/>
              <a:t>REALISM CHECK: Exxon expects the developed countries to reduce only 20% CO2 emissions and </a:t>
            </a:r>
            <a:r>
              <a:rPr lang="en-US" b="1" dirty="0" smtClean="0"/>
              <a:t>developing countries increasing </a:t>
            </a:r>
            <a:r>
              <a:rPr lang="en-US" b="1" dirty="0" smtClean="0"/>
              <a:t>emissions </a:t>
            </a:r>
            <a:r>
              <a:rPr lang="en-US" b="1" dirty="0" smtClean="0"/>
              <a:t>by 50% by 2040</a:t>
            </a:r>
            <a:endParaRPr lang="en-US" b="1"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30609" t="18519" r="10256" b="7692"/>
          <a:stretch>
            <a:fillRect/>
          </a:stretch>
        </p:blipFill>
        <p:spPr bwMode="auto">
          <a:xfrm>
            <a:off x="1" y="0"/>
            <a:ext cx="9144000" cy="685800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PROBLEM 5:</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pPr>
              <a:buNone/>
            </a:pPr>
            <a:r>
              <a:rPr lang="en-US" sz="4400" dirty="0" smtClean="0"/>
              <a:t>Inefficiency of global negotiations on climate change and sustainable development</a:t>
            </a:r>
            <a:endParaRPr lang="en-US" sz="4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our awareness on global threats – before international negotiations started</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Awareness started in the 1960s</a:t>
            </a:r>
          </a:p>
          <a:p>
            <a:endParaRPr lang="en-US" dirty="0" smtClean="0"/>
          </a:p>
          <a:p>
            <a:r>
              <a:rPr lang="en-US" dirty="0" smtClean="0"/>
              <a:t>One major awareness raiser was the Club of Rome</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8001000" cy="731838"/>
          </a:xfrm>
        </p:spPr>
        <p:txBody>
          <a:bodyPr>
            <a:normAutofit fontScale="90000"/>
          </a:bodyPr>
          <a:lstStyle/>
          <a:p>
            <a:r>
              <a:rPr lang="en-US" dirty="0" smtClean="0"/>
              <a:t> Club of Rome and its “The Limits to Growth” (LtG) Study</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 </a:t>
            </a:r>
            <a:r>
              <a:rPr lang="en-US" dirty="0"/>
              <a:t>established in 1968 but still active (over 30 chapters and still growing) </a:t>
            </a:r>
            <a:endParaRPr lang="en-US" dirty="0" smtClean="0"/>
          </a:p>
          <a:p>
            <a:r>
              <a:rPr lang="en-US" dirty="0" smtClean="0"/>
              <a:t> </a:t>
            </a:r>
            <a:r>
              <a:rPr lang="en-US" dirty="0"/>
              <a:t>contributed a lot to the concept of the World Economic Forum in Davos but stopped itself being an organizer of big meetings between politicians, scholars and NGOs</a:t>
            </a:r>
          </a:p>
          <a:p>
            <a:r>
              <a:rPr lang="en-US" dirty="0"/>
              <a:t>- concentrated recently more on studies but now its modus operandi is under revision - communicating the emergency of the globe to the different audiences in most effective ways possible</a:t>
            </a:r>
          </a:p>
          <a:p>
            <a:endParaRPr lang="en-US" dirty="0"/>
          </a:p>
        </p:txBody>
      </p:sp>
    </p:spTree>
    <p:extLst>
      <p:ext uri="{BB962C8B-B14F-4D97-AF65-F5344CB8AC3E}">
        <p14:creationId xmlns="" xmlns:p14="http://schemas.microsoft.com/office/powerpoint/2010/main" val="39658718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29911" t="35234" r="24629" b="8147"/>
          <a:stretch>
            <a:fillRect/>
          </a:stretch>
        </p:blipFill>
        <p:spPr bwMode="auto">
          <a:xfrm>
            <a:off x="990601" y="533400"/>
            <a:ext cx="7467600" cy="5638799"/>
          </a:xfrm>
          <a:prstGeom prst="rect">
            <a:avLst/>
          </a:prstGeom>
          <a:noFill/>
          <a:ln w="9525">
            <a:noFill/>
            <a:miter lim="800000"/>
            <a:headEnd/>
            <a:tailEnd/>
          </a:ln>
        </p:spPr>
      </p:pic>
    </p:spTree>
    <p:extLst>
      <p:ext uri="{BB962C8B-B14F-4D97-AF65-F5344CB8AC3E}">
        <p14:creationId xmlns="" xmlns:p14="http://schemas.microsoft.com/office/powerpoint/2010/main" val="15681248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28686" t="27066" r="26923" b="11396"/>
          <a:stretch>
            <a:fillRect/>
          </a:stretch>
        </p:blipFill>
        <p:spPr bwMode="auto">
          <a:xfrm>
            <a:off x="533400" y="533400"/>
            <a:ext cx="7924800" cy="5867399"/>
          </a:xfrm>
          <a:prstGeom prst="rect">
            <a:avLst/>
          </a:prstGeom>
          <a:noFill/>
          <a:ln w="9525">
            <a:noFill/>
            <a:miter lim="800000"/>
            <a:headEnd/>
            <a:tailEnd/>
          </a:ln>
        </p:spPr>
      </p:pic>
    </p:spTree>
    <p:extLst>
      <p:ext uri="{BB962C8B-B14F-4D97-AF65-F5344CB8AC3E}">
        <p14:creationId xmlns="" xmlns:p14="http://schemas.microsoft.com/office/powerpoint/2010/main" val="587011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Graham Turner</a:t>
            </a:r>
            <a:br>
              <a:rPr lang="en-US" dirty="0" smtClean="0"/>
            </a:br>
            <a:r>
              <a:rPr lang="en-US" dirty="0" smtClean="0"/>
              <a:t>Senior Scientist, CSIRO/Australia</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b="1" dirty="0" smtClean="0"/>
              <a:t>the observed historical data for 1970-2000 most closely matches the simulated results of the LtG "standard run" scenario for almost all the outputs reported</a:t>
            </a:r>
            <a:r>
              <a:rPr lang="en-US" dirty="0" smtClean="0"/>
              <a:t>; this scenario results in global collapse before the middle of this century. The comparison is well within uncertainty bounds of nearly all the data in terms of both magnitude and the trends over time. Given the complexity of numerous feedbacks between sectors incorporated in the LTG World3 model, it is instructive that the historical data compares so favorably with the model output [2008 study]</a:t>
            </a:r>
          </a:p>
          <a:p>
            <a:endParaRPr lang="en-US" dirty="0" smtClean="0"/>
          </a:p>
          <a:p>
            <a:endParaRPr lang="en-US" dirty="0"/>
          </a:p>
        </p:txBody>
      </p:sp>
    </p:spTree>
    <p:extLst>
      <p:ext uri="{BB962C8B-B14F-4D97-AF65-F5344CB8AC3E}">
        <p14:creationId xmlns="" xmlns:p14="http://schemas.microsoft.com/office/powerpoint/2010/main" val="16959704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Graham Turner</a:t>
            </a:r>
            <a:br>
              <a:rPr lang="en-US" dirty="0" smtClean="0"/>
            </a:br>
            <a:r>
              <a:rPr lang="en-US" dirty="0" smtClean="0"/>
              <a:t>Senior Scientist, CSIRO/Australia</a:t>
            </a:r>
            <a:endParaRPr lang="en-US" dirty="0"/>
          </a:p>
        </p:txBody>
      </p:sp>
      <p:pic>
        <p:nvPicPr>
          <p:cNvPr id="3" name="Picture 2"/>
          <p:cNvPicPr/>
          <p:nvPr/>
        </p:nvPicPr>
        <p:blipFill>
          <a:blip r:embed="rId2" cstate="print"/>
          <a:srcRect l="23398" t="48433" r="17147"/>
          <a:stretch>
            <a:fillRect/>
          </a:stretch>
        </p:blipFill>
        <p:spPr bwMode="auto">
          <a:xfrm>
            <a:off x="0" y="1676400"/>
            <a:ext cx="9144000" cy="5181600"/>
          </a:xfrm>
          <a:prstGeom prst="rect">
            <a:avLst/>
          </a:prstGeom>
          <a:noFill/>
          <a:ln w="9525">
            <a:noFill/>
            <a:miter lim="800000"/>
            <a:headEnd/>
            <a:tailEnd/>
          </a:ln>
        </p:spPr>
      </p:pic>
    </p:spTree>
    <p:extLst>
      <p:ext uri="{BB962C8B-B14F-4D97-AF65-F5344CB8AC3E}">
        <p14:creationId xmlns="" xmlns:p14="http://schemas.microsoft.com/office/powerpoint/2010/main" val="9429046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Charles A.S. Hall and John W. Day</a:t>
            </a:r>
            <a:endParaRPr lang="en-US" dirty="0"/>
          </a:p>
        </p:txBody>
      </p:sp>
      <p:sp>
        <p:nvSpPr>
          <p:cNvPr id="3" name="Content Placeholder 2"/>
          <p:cNvSpPr>
            <a:spLocks noGrp="1"/>
          </p:cNvSpPr>
          <p:nvPr>
            <p:ph idx="1"/>
          </p:nvPr>
        </p:nvSpPr>
        <p:spPr/>
        <p:txBody>
          <a:bodyPr>
            <a:normAutofit/>
          </a:bodyPr>
          <a:lstStyle/>
          <a:p>
            <a:r>
              <a:rPr lang="en-US" i="1" dirty="0" smtClean="0"/>
              <a:t> May-June 2009 issue of American Scientist:</a:t>
            </a:r>
            <a:r>
              <a:rPr lang="en-US" dirty="0" smtClean="0"/>
              <a:t> "</a:t>
            </a:r>
            <a:r>
              <a:rPr lang="en-US" b="1" dirty="0" smtClean="0"/>
              <a:t>the model results are almost exactly on course some 35 years later in 2008</a:t>
            </a:r>
            <a:r>
              <a:rPr lang="en-US" dirty="0" smtClean="0"/>
              <a:t>…it is important to recognize that its predictions have not been invalidated and in fact seem quite on target. </a:t>
            </a:r>
            <a:r>
              <a:rPr lang="en-US" b="1" dirty="0" smtClean="0"/>
              <a:t>We are not aware of any model made by economists that is as accurate over such a long time</a:t>
            </a:r>
            <a:r>
              <a:rPr lang="en-US" dirty="0" smtClean="0"/>
              <a:t>.”</a:t>
            </a:r>
          </a:p>
          <a:p>
            <a:endParaRPr lang="en-US" dirty="0"/>
          </a:p>
        </p:txBody>
      </p:sp>
    </p:spTree>
    <p:extLst>
      <p:ext uri="{BB962C8B-B14F-4D97-AF65-F5344CB8AC3E}">
        <p14:creationId xmlns="" xmlns:p14="http://schemas.microsoft.com/office/powerpoint/2010/main" val="38640276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Graham Turner</a:t>
            </a:r>
            <a:br>
              <a:rPr lang="en-US" dirty="0" smtClean="0"/>
            </a:br>
            <a:r>
              <a:rPr lang="en-US" dirty="0" smtClean="0"/>
              <a:t>Future</a:t>
            </a:r>
            <a:endParaRPr lang="en-US" dirty="0"/>
          </a:p>
        </p:txBody>
      </p:sp>
      <p:pic>
        <p:nvPicPr>
          <p:cNvPr id="3" name="Picture 2"/>
          <p:cNvPicPr/>
          <p:nvPr/>
        </p:nvPicPr>
        <p:blipFill>
          <a:blip r:embed="rId2" cstate="print"/>
          <a:srcRect l="19872" t="43589" r="18109" b="3704"/>
          <a:stretch>
            <a:fillRect/>
          </a:stretch>
        </p:blipFill>
        <p:spPr bwMode="auto">
          <a:xfrm>
            <a:off x="0" y="1600200"/>
            <a:ext cx="9144000" cy="5257799"/>
          </a:xfrm>
          <a:prstGeom prst="rect">
            <a:avLst/>
          </a:prstGeom>
          <a:noFill/>
          <a:ln w="9525">
            <a:noFill/>
            <a:miter lim="800000"/>
            <a:headEnd/>
            <a:tailEnd/>
          </a:ln>
        </p:spPr>
      </p:pic>
    </p:spTree>
    <p:extLst>
      <p:ext uri="{BB962C8B-B14F-4D97-AF65-F5344CB8AC3E}">
        <p14:creationId xmlns="" xmlns:p14="http://schemas.microsoft.com/office/powerpoint/2010/main" val="32199046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Dennis Meadows</a:t>
            </a:r>
            <a:br>
              <a:rPr lang="en-US" dirty="0" smtClean="0"/>
            </a:br>
            <a:r>
              <a:rPr lang="en-US" dirty="0" smtClean="0"/>
              <a:t>Team Leader of LtG Authors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“Global warming is not discussed or analyzed in LtG. </a:t>
            </a:r>
            <a:r>
              <a:rPr lang="en-US" dirty="0" smtClean="0"/>
              <a:t>That is correct. But to conclude from that that it is "a separate threat to mankind" is incorrect. </a:t>
            </a:r>
            <a:r>
              <a:rPr lang="en-US" b="1" dirty="0" smtClean="0"/>
              <a:t>Global warming is precisely the sort of feedback we were speaking about—it is one of the factors that will cause growth to stop. </a:t>
            </a:r>
            <a:r>
              <a:rPr lang="en-US" dirty="0" smtClean="0"/>
              <a:t>But even if the greenhouse effect did not exist, growth will still stop. </a:t>
            </a:r>
            <a:r>
              <a:rPr lang="en-US" b="1" dirty="0" smtClean="0"/>
              <a:t>Oil depletion, soil erosion, aquifer depletion, and scarcity of critical non-renewable materials each have the capacity to stop growth.</a:t>
            </a:r>
            <a:r>
              <a:rPr lang="en-US" dirty="0" smtClean="0"/>
              <a:t> None of them is "separate.“ [Dec 2011]</a:t>
            </a:r>
            <a:endParaRPr lang="en-US" dirty="0"/>
          </a:p>
        </p:txBody>
      </p:sp>
    </p:spTree>
    <p:extLst>
      <p:ext uri="{BB962C8B-B14F-4D97-AF65-F5344CB8AC3E}">
        <p14:creationId xmlns="" xmlns:p14="http://schemas.microsoft.com/office/powerpoint/2010/main" val="19070917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Have international negotiations changed the ominous global trends LtG warned about?</a:t>
            </a:r>
            <a:endParaRPr lang="en-US" sz="3200" dirty="0"/>
          </a:p>
        </p:txBody>
      </p:sp>
      <p:sp>
        <p:nvSpPr>
          <p:cNvPr id="3" name="Content Placeholder 2"/>
          <p:cNvSpPr>
            <a:spLocks noGrp="1"/>
          </p:cNvSpPr>
          <p:nvPr>
            <p:ph idx="1"/>
          </p:nvPr>
        </p:nvSpPr>
        <p:spPr/>
        <p:txBody>
          <a:bodyPr>
            <a:normAutofit lnSpcReduction="10000"/>
          </a:bodyPr>
          <a:lstStyle/>
          <a:p>
            <a:r>
              <a:rPr lang="en-US" dirty="0" smtClean="0"/>
              <a:t>- </a:t>
            </a:r>
            <a:r>
              <a:rPr lang="en-US" b="1" dirty="0" smtClean="0"/>
              <a:t>the bottom line approach</a:t>
            </a:r>
            <a:r>
              <a:rPr lang="en-US" dirty="0" smtClean="0"/>
              <a:t>: has the humanity been able to change the most dangerous trends threatening the well-being and even existence of human race </a:t>
            </a:r>
          </a:p>
          <a:p>
            <a:r>
              <a:rPr lang="en-US" dirty="0" smtClean="0"/>
              <a:t>- make it simple, bottom line concept</a:t>
            </a:r>
            <a:r>
              <a:rPr lang="en-US" b="1" dirty="0" smtClean="0"/>
              <a:t>: monitor only key indicators absolutely critical for humanity</a:t>
            </a:r>
            <a:r>
              <a:rPr lang="en-US" dirty="0" smtClean="0"/>
              <a:t> in the decades and centuries to come: one such indicator certainly </a:t>
            </a:r>
            <a:r>
              <a:rPr lang="en-US" b="1" dirty="0" smtClean="0"/>
              <a:t>"global CO2 emissions"</a:t>
            </a:r>
          </a:p>
          <a:p>
            <a:endParaRPr lang="en-US" dirty="0"/>
          </a:p>
        </p:txBody>
      </p:sp>
    </p:spTree>
    <p:extLst>
      <p:ext uri="{BB962C8B-B14F-4D97-AF65-F5344CB8AC3E}">
        <p14:creationId xmlns="" xmlns:p14="http://schemas.microsoft.com/office/powerpoint/2010/main" val="561467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Have international negotiations changed the ominous global trends LtG warned about?</a:t>
            </a:r>
            <a:endParaRPr lang="en-US" sz="2800" b="1"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b="1" dirty="0" smtClean="0"/>
              <a:t>A review in terms of bottom line indicators:</a:t>
            </a:r>
          </a:p>
          <a:p>
            <a:r>
              <a:rPr lang="en-US" dirty="0" smtClean="0"/>
              <a:t>Environment/Sustainable Development Conferences  - Stockholm 1972, Rio 1992, Johannesburg 2002, Rio+20 in 2012</a:t>
            </a:r>
          </a:p>
          <a:p>
            <a:r>
              <a:rPr lang="en-US" dirty="0" smtClean="0"/>
              <a:t>Climate Change negotiations  Kyoto 1997, Copenhagen 2009,  Cancun 2010, Durban 2011, Doha 2012  </a:t>
            </a:r>
          </a:p>
          <a:p>
            <a:r>
              <a:rPr lang="en-US" dirty="0" smtClean="0"/>
              <a:t>“Crisis of Global Sustainability” book (</a:t>
            </a:r>
            <a:r>
              <a:rPr lang="en-US" dirty="0" err="1" smtClean="0"/>
              <a:t>Routledge</a:t>
            </a:r>
            <a:r>
              <a:rPr lang="en-US" dirty="0" smtClean="0"/>
              <a:t> 2013): </a:t>
            </a:r>
            <a:r>
              <a:rPr lang="en-US" b="1" dirty="0" smtClean="0"/>
              <a:t>NO – we are not on a sustainable path but in a global emergency! The UN negotiation system does not </a:t>
            </a:r>
            <a:r>
              <a:rPr lang="en-US" b="1" dirty="0" smtClean="0"/>
              <a:t>work!</a:t>
            </a:r>
            <a:endParaRPr lang="en-US" b="1" dirty="0" smtClean="0"/>
          </a:p>
          <a:p>
            <a:endParaRPr lang="en-US" b="1" dirty="0" smtClean="0"/>
          </a:p>
          <a:p>
            <a:endParaRPr lang="en-US" dirty="0"/>
          </a:p>
        </p:txBody>
      </p:sp>
    </p:spTree>
    <p:extLst>
      <p:ext uri="{BB962C8B-B14F-4D97-AF65-F5344CB8AC3E}">
        <p14:creationId xmlns="" xmlns:p14="http://schemas.microsoft.com/office/powerpoint/2010/main" val="27456203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 to our global dilemma</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dirty="0" smtClean="0"/>
              <a:t>	Alternatives:</a:t>
            </a:r>
          </a:p>
          <a:p>
            <a:endParaRPr lang="en-US" dirty="0" smtClean="0"/>
          </a:p>
          <a:p>
            <a:pPr>
              <a:buNone/>
            </a:pPr>
            <a:r>
              <a:rPr lang="en-US" dirty="0" smtClean="0"/>
              <a:t>	a) C</a:t>
            </a:r>
            <a:r>
              <a:rPr lang="en-US" b="1" dirty="0" smtClean="0"/>
              <a:t>ontinue intergovernmental negotiations as before </a:t>
            </a:r>
          </a:p>
          <a:p>
            <a:pPr>
              <a:buNone/>
            </a:pPr>
            <a:r>
              <a:rPr lang="en-US" dirty="0" smtClean="0"/>
              <a:t>		   -difficult to make the impact on the bottom line indicators as so many participants and groupings involved and </a:t>
            </a:r>
            <a:r>
              <a:rPr lang="en-US" b="1" dirty="0" smtClean="0"/>
              <a:t>very diversified national/group interests</a:t>
            </a:r>
          </a:p>
          <a:p>
            <a:pPr>
              <a:buNone/>
            </a:pPr>
            <a:r>
              <a:rPr lang="en-US" dirty="0" smtClean="0"/>
              <a:t>		- </a:t>
            </a:r>
            <a:r>
              <a:rPr lang="en-US" b="1" dirty="0" smtClean="0"/>
              <a:t>danger that the compounded, synergistic impact of crossing the tipping points </a:t>
            </a:r>
            <a:r>
              <a:rPr lang="en-US" dirty="0" smtClean="0"/>
              <a:t> </a:t>
            </a:r>
            <a:r>
              <a:rPr lang="en-US" b="1" dirty="0" smtClean="0"/>
              <a:t>will kick in soon and we face a unstoppable, runaway climate change</a:t>
            </a:r>
          </a:p>
          <a:p>
            <a:endParaRPr lang="en-US" dirty="0"/>
          </a:p>
        </p:txBody>
      </p:sp>
    </p:spTree>
    <p:extLst>
      <p:ext uri="{BB962C8B-B14F-4D97-AF65-F5344CB8AC3E}">
        <p14:creationId xmlns="" xmlns:p14="http://schemas.microsoft.com/office/powerpoint/2010/main" val="40702885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 to our global dilemma</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	b) improve negotiation approaches </a:t>
            </a:r>
            <a:r>
              <a:rPr lang="en-US" dirty="0" smtClean="0"/>
              <a:t>(forums, settings, groupings involved and techniques applied)</a:t>
            </a:r>
          </a:p>
          <a:p>
            <a:pPr>
              <a:buNone/>
            </a:pPr>
            <a:r>
              <a:rPr lang="en-US" dirty="0" smtClean="0"/>
              <a:t>		- some NGOs, scholars and practitioners have made suggestions to this effect </a:t>
            </a:r>
          </a:p>
          <a:p>
            <a:pPr>
              <a:buNone/>
            </a:pPr>
            <a:r>
              <a:rPr lang="en-US" dirty="0" smtClean="0"/>
              <a:t>		- in improving the forums and techniques: keep in mind the bottom line indicators for the globe; away from national or group interests to common interests</a:t>
            </a:r>
          </a:p>
          <a:p>
            <a:endParaRPr lang="en-US" dirty="0"/>
          </a:p>
        </p:txBody>
      </p:sp>
    </p:spTree>
    <p:extLst>
      <p:ext uri="{BB962C8B-B14F-4D97-AF65-F5344CB8AC3E}">
        <p14:creationId xmlns="" xmlns:p14="http://schemas.microsoft.com/office/powerpoint/2010/main" val="1569387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 to our global dilemma</a:t>
            </a:r>
            <a:endParaRPr lang="en-US" dirty="0"/>
          </a:p>
        </p:txBody>
      </p:sp>
      <p:sp>
        <p:nvSpPr>
          <p:cNvPr id="3" name="Content Placeholder 2"/>
          <p:cNvSpPr>
            <a:spLocks noGrp="1"/>
          </p:cNvSpPr>
          <p:nvPr>
            <p:ph idx="1"/>
          </p:nvPr>
        </p:nvSpPr>
        <p:spPr/>
        <p:txBody>
          <a:bodyPr/>
          <a:lstStyle/>
          <a:p>
            <a:pPr>
              <a:buNone/>
            </a:pPr>
            <a:r>
              <a:rPr lang="en-US" b="1" dirty="0" smtClean="0"/>
              <a:t>c) most powerful will decide on a global scale </a:t>
            </a:r>
            <a:r>
              <a:rPr lang="en-US" dirty="0" smtClean="0"/>
              <a:t>(G-20, G-8, BRICS, OECD countries etc) </a:t>
            </a:r>
          </a:p>
          <a:p>
            <a:pPr>
              <a:buNone/>
            </a:pPr>
            <a:r>
              <a:rPr lang="en-US" dirty="0" smtClean="0"/>
              <a:t>		- promoted by </a:t>
            </a:r>
            <a:r>
              <a:rPr lang="en-US" dirty="0" smtClean="0"/>
              <a:t>Jorgen Randers – Paul Gilding - </a:t>
            </a:r>
            <a:r>
              <a:rPr lang="en-US" dirty="0" smtClean="0"/>
              <a:t>creating a global command-type war economy (with a </a:t>
            </a:r>
            <a:r>
              <a:rPr lang="en-US" dirty="0" smtClean="0"/>
              <a:t>task of the magnitude </a:t>
            </a:r>
            <a:r>
              <a:rPr lang="en-US" dirty="0" smtClean="0"/>
              <a:t>WW I and II combined)</a:t>
            </a:r>
          </a:p>
          <a:p>
            <a:pPr>
              <a:buNone/>
            </a:pPr>
            <a:r>
              <a:rPr lang="en-US" dirty="0" smtClean="0"/>
              <a:t>		- undemocratic and might not be effective</a:t>
            </a:r>
          </a:p>
          <a:p>
            <a:endParaRPr lang="en-US" dirty="0"/>
          </a:p>
        </p:txBody>
      </p:sp>
    </p:spTree>
    <p:extLst>
      <p:ext uri="{BB962C8B-B14F-4D97-AF65-F5344CB8AC3E}">
        <p14:creationId xmlns="" xmlns:p14="http://schemas.microsoft.com/office/powerpoint/2010/main" val="26923849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 to our global dilemma</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d) concentrate on drastic action at country level, on bilateral relations and/or at the level of small or large groupings of states </a:t>
            </a:r>
            <a:r>
              <a:rPr lang="en-US" dirty="0" smtClean="0"/>
              <a:t>- unilateral voluntary action</a:t>
            </a:r>
          </a:p>
          <a:p>
            <a:pPr>
              <a:buNone/>
            </a:pPr>
            <a:r>
              <a:rPr lang="en-US" dirty="0" smtClean="0"/>
              <a:t>		- </a:t>
            </a:r>
            <a:r>
              <a:rPr lang="en-US" b="1" dirty="0" smtClean="0"/>
              <a:t>could be effective at times but we need also an agreed global framework and regulatory, enforcement systems to implement it </a:t>
            </a:r>
            <a:r>
              <a:rPr lang="en-US" dirty="0" smtClean="0"/>
              <a:t>(e.g. price of carbon emissions, global taxes etc) so that we could also use market-based approaches to cut down emissions most effectively and on an urgent basis</a:t>
            </a:r>
            <a:endParaRPr lang="en-US" dirty="0"/>
          </a:p>
        </p:txBody>
      </p:sp>
    </p:spTree>
    <p:extLst>
      <p:ext uri="{BB962C8B-B14F-4D97-AF65-F5344CB8AC3E}">
        <p14:creationId xmlns="" xmlns:p14="http://schemas.microsoft.com/office/powerpoint/2010/main" val="31629220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 to our global dilemma</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	e) If the runaway climate change kicks in </a:t>
            </a:r>
            <a:r>
              <a:rPr lang="en-US" dirty="0" smtClean="0"/>
              <a:t>(too late to prevent a major catastrophe and say 5-70 meters sea level rise):</a:t>
            </a:r>
          </a:p>
          <a:p>
            <a:pPr>
              <a:buNone/>
            </a:pPr>
            <a:r>
              <a:rPr lang="en-US" dirty="0" smtClean="0"/>
              <a:t>		- </a:t>
            </a:r>
            <a:r>
              <a:rPr lang="en-US" b="1" dirty="0" smtClean="0"/>
              <a:t>revise urgently the UN Charter </a:t>
            </a:r>
            <a:r>
              <a:rPr lang="en-US" dirty="0" smtClean="0"/>
              <a:t>(start a Charter review conference Article 109 as a basis) to overhaul it completely for rapidly changing global and regional conditions</a:t>
            </a:r>
          </a:p>
          <a:p>
            <a:pPr>
              <a:buNone/>
            </a:pPr>
            <a:r>
              <a:rPr lang="en-US" dirty="0" smtClean="0"/>
              <a:t>		- as an interim measure </a:t>
            </a:r>
            <a:r>
              <a:rPr lang="en-US" b="1" dirty="0" smtClean="0"/>
              <a:t>establish interlinked crisis centers around the globe </a:t>
            </a:r>
            <a:endParaRPr lang="en-US" b="1" dirty="0"/>
          </a:p>
        </p:txBody>
      </p:sp>
    </p:spTree>
    <p:extLst>
      <p:ext uri="{BB962C8B-B14F-4D97-AF65-F5344CB8AC3E}">
        <p14:creationId xmlns="" xmlns:p14="http://schemas.microsoft.com/office/powerpoint/2010/main" val="21911052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 to our global dilemma</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	e) If the runaway climate change kicks in (cont)</a:t>
            </a:r>
            <a:endParaRPr lang="en-US" dirty="0" smtClean="0"/>
          </a:p>
          <a:p>
            <a:pPr>
              <a:buNone/>
            </a:pPr>
            <a:r>
              <a:rPr lang="en-US" dirty="0" smtClean="0"/>
              <a:t>		- </a:t>
            </a:r>
            <a:r>
              <a:rPr lang="en-US" b="1" dirty="0" smtClean="0"/>
              <a:t>establish a global crisis center </a:t>
            </a:r>
            <a:r>
              <a:rPr lang="en-US" dirty="0" smtClean="0"/>
              <a:t>– a model for this in International Peace Institute (IPI) in New York but enlarge its scope to deal with environmental and socio-economic/financial issues and their interrelations</a:t>
            </a:r>
          </a:p>
          <a:p>
            <a:pPr>
              <a:buNone/>
            </a:pPr>
            <a:r>
              <a:rPr lang="en-US" dirty="0" smtClean="0"/>
              <a:t>		- </a:t>
            </a:r>
            <a:r>
              <a:rPr lang="en-US" b="1" dirty="0" smtClean="0"/>
              <a:t>establish regional crisis centers </a:t>
            </a:r>
            <a:r>
              <a:rPr lang="en-US" dirty="0" smtClean="0"/>
              <a:t>– a model is International Crisis Group (ICG) but expand as above</a:t>
            </a:r>
          </a:p>
          <a:p>
            <a:pPr>
              <a:buNone/>
            </a:pPr>
            <a:r>
              <a:rPr lang="en-US" dirty="0" smtClean="0"/>
              <a:t>		- </a:t>
            </a:r>
            <a:r>
              <a:rPr lang="en-US" b="1" dirty="0" smtClean="0"/>
              <a:t>establish national sustainability centers </a:t>
            </a:r>
            <a:r>
              <a:rPr lang="en-US" dirty="0" smtClean="0"/>
              <a:t>– a model is Helsinki Sustainability Center (Chair of the Board Pres. Tarja Halonen)</a:t>
            </a:r>
          </a:p>
          <a:p>
            <a:pPr>
              <a:buNone/>
            </a:pPr>
            <a:r>
              <a:rPr lang="en-US" dirty="0" smtClean="0"/>
              <a:t>		- </a:t>
            </a:r>
            <a:r>
              <a:rPr lang="en-US" b="1" dirty="0" smtClean="0"/>
              <a:t>establish local sustainability centers </a:t>
            </a:r>
            <a:endParaRPr lang="en-US" b="1" dirty="0"/>
          </a:p>
        </p:txBody>
      </p:sp>
    </p:spTree>
    <p:extLst>
      <p:ext uri="{BB962C8B-B14F-4D97-AF65-F5344CB8AC3E}">
        <p14:creationId xmlns="" xmlns:p14="http://schemas.microsoft.com/office/powerpoint/2010/main" val="7882047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pPr>
              <a:buNone/>
            </a:pPr>
            <a:r>
              <a:rPr lang="en-US" b="1" dirty="0" smtClean="0"/>
              <a:t>	</a:t>
            </a:r>
            <a:r>
              <a:rPr lang="en-US" b="1" dirty="0" smtClean="0"/>
              <a:t>f) </a:t>
            </a:r>
            <a:r>
              <a:rPr lang="en-US" b="1" dirty="0" smtClean="0"/>
              <a:t>Change the concept for success in global negotiations on climate change and sustainable development</a:t>
            </a:r>
            <a:r>
              <a:rPr lang="en-US" dirty="0" smtClean="0"/>
              <a:t>:</a:t>
            </a:r>
          </a:p>
          <a:p>
            <a:pPr>
              <a:buNone/>
            </a:pPr>
            <a:r>
              <a:rPr lang="en-US" dirty="0" smtClean="0"/>
              <a:t>		- now success is mostly seen as keeping the system from collapsing (facing a credibility gap) and achieving small steps, mostly in organizational design</a:t>
            </a:r>
          </a:p>
          <a:p>
            <a:pPr>
              <a:buNone/>
            </a:pPr>
            <a:r>
              <a:rPr lang="en-US" dirty="0" smtClean="0"/>
              <a:t>		- </a:t>
            </a:r>
            <a:r>
              <a:rPr lang="en-US" b="1" dirty="0" smtClean="0"/>
              <a:t>a future benchmark should be how the negotiations affect the bottom line indicators - immediately and in reality</a:t>
            </a:r>
          </a:p>
          <a:p>
            <a:endParaRPr lang="en-US" dirty="0"/>
          </a:p>
        </p:txBody>
      </p:sp>
    </p:spTree>
    <p:extLst>
      <p:ext uri="{BB962C8B-B14F-4D97-AF65-F5344CB8AC3E}">
        <p14:creationId xmlns="" xmlns:p14="http://schemas.microsoft.com/office/powerpoint/2010/main" val="4934177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dirty="0" smtClean="0"/>
              <a:t>	</a:t>
            </a:r>
            <a:r>
              <a:rPr lang="en-US" dirty="0" smtClean="0"/>
              <a:t>g) </a:t>
            </a:r>
            <a:r>
              <a:rPr lang="en-US" b="1" dirty="0" smtClean="0"/>
              <a:t>Change </a:t>
            </a:r>
            <a:r>
              <a:rPr lang="en-US" b="1" dirty="0" smtClean="0"/>
              <a:t>of values in terms of a time perspective</a:t>
            </a:r>
            <a:r>
              <a:rPr lang="en-US" dirty="0" smtClean="0"/>
              <a:t>:</a:t>
            </a:r>
          </a:p>
          <a:p>
            <a:pPr>
              <a:buNone/>
            </a:pPr>
            <a:endParaRPr lang="en-US" dirty="0" smtClean="0"/>
          </a:p>
          <a:p>
            <a:pPr>
              <a:buNone/>
            </a:pPr>
            <a:r>
              <a:rPr lang="en-US" dirty="0" smtClean="0"/>
              <a:t>		- From my government's short term interests (1-4 years, election cycles/leadership successions) </a:t>
            </a:r>
            <a:r>
              <a:rPr lang="en-US" b="1" dirty="0" smtClean="0"/>
              <a:t>to my government's long-term interests, namely what kind world we are creating to our children and their children</a:t>
            </a:r>
          </a:p>
          <a:p>
            <a:pPr>
              <a:buNone/>
            </a:pPr>
            <a:r>
              <a:rPr lang="en-US" dirty="0" smtClean="0"/>
              <a:t>		- If we are thinking </a:t>
            </a:r>
            <a:r>
              <a:rPr lang="en-US" b="1" dirty="0" smtClean="0"/>
              <a:t>in terms of our grandchildren </a:t>
            </a:r>
            <a:r>
              <a:rPr lang="en-US" dirty="0" smtClean="0"/>
              <a:t>our values start to move </a:t>
            </a:r>
            <a:r>
              <a:rPr lang="en-US" b="1" dirty="0" smtClean="0"/>
              <a:t>from national interests to common global interests </a:t>
            </a:r>
            <a:r>
              <a:rPr lang="en-US" dirty="0" smtClean="0"/>
              <a:t>as everything is so interconnected </a:t>
            </a:r>
          </a:p>
          <a:p>
            <a:endParaRPr lang="en-US" dirty="0" smtClean="0"/>
          </a:p>
          <a:p>
            <a:endParaRPr lang="en-US" dirty="0"/>
          </a:p>
        </p:txBody>
      </p:sp>
    </p:spTree>
    <p:extLst>
      <p:ext uri="{BB962C8B-B14F-4D97-AF65-F5344CB8AC3E}">
        <p14:creationId xmlns="" xmlns:p14="http://schemas.microsoft.com/office/powerpoint/2010/main" val="5059209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final thoughts</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The globe is soon hitting its limits, </a:t>
            </a:r>
            <a:r>
              <a:rPr lang="en-US" dirty="0" smtClean="0"/>
              <a:t>or has done already so, as the policies of governments and corporations have not changed much over the last decades</a:t>
            </a:r>
          </a:p>
          <a:p>
            <a:r>
              <a:rPr lang="en-US" b="1" dirty="0" smtClean="0"/>
              <a:t>Early warning was given already some 40 years ago </a:t>
            </a:r>
            <a:r>
              <a:rPr lang="en-US" dirty="0" smtClean="0"/>
              <a:t>e.g. in the “The Limits to Growth” study presented to the Club of Rome and recent scholarly articles have reassessed that its projections were largely accurate</a:t>
            </a:r>
          </a:p>
          <a:p>
            <a:r>
              <a:rPr lang="en-US" dirty="0" smtClean="0"/>
              <a:t>Some scholars are pessimistic, like James Lovelock, that no major policy change will come - and some are hopeful like Paul Gilding but in his view </a:t>
            </a:r>
            <a:r>
              <a:rPr lang="en-US" b="1" dirty="0" smtClean="0"/>
              <a:t>we</a:t>
            </a:r>
            <a:r>
              <a:rPr lang="en-US" dirty="0" smtClean="0"/>
              <a:t> </a:t>
            </a:r>
            <a:r>
              <a:rPr lang="en-US" b="1" dirty="0" smtClean="0"/>
              <a:t>need a Pearl Harbor moment,</a:t>
            </a:r>
            <a:r>
              <a:rPr lang="en-US" dirty="0" smtClean="0"/>
              <a:t> an event of the magnitude of Hitler's invasion to Poland to really awaken the humanity to the severity of the crisis</a:t>
            </a:r>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 believe </a:t>
            </a:r>
            <a:r>
              <a:rPr lang="en-US" b="1" dirty="0" smtClean="0"/>
              <a:t>the youth – the real victims of future crises  - and  using the social media will be the key ;</a:t>
            </a:r>
            <a:r>
              <a:rPr lang="en-US" dirty="0" smtClean="0"/>
              <a:t> “Occupy </a:t>
            </a:r>
            <a:r>
              <a:rPr lang="en-US" dirty="0" smtClean="0"/>
              <a:t>Wall </a:t>
            </a:r>
            <a:r>
              <a:rPr lang="en-US" dirty="0" smtClean="0"/>
              <a:t>Street” movement changed the presidential debate in the US in a matter of </a:t>
            </a:r>
            <a:r>
              <a:rPr lang="en-US" dirty="0" smtClean="0"/>
              <a:t>weeks even if the new agenda did not last very long </a:t>
            </a:r>
            <a:r>
              <a:rPr lang="en-US" dirty="0" smtClean="0"/>
              <a:t>– things can really change quickly</a:t>
            </a:r>
          </a:p>
          <a:p>
            <a:endParaRPr lang="en-US" dirty="0" smtClean="0"/>
          </a:p>
          <a:p>
            <a:r>
              <a:rPr lang="en-US" b="1" dirty="0" smtClean="0"/>
              <a:t>Occupy </a:t>
            </a:r>
            <a:r>
              <a:rPr lang="en-US" b="1" dirty="0" smtClean="0"/>
              <a:t> </a:t>
            </a:r>
            <a:r>
              <a:rPr lang="en-US" b="1" dirty="0" smtClean="0"/>
              <a:t>Wall Street and similar social movements should in my view refocus their ideology to the survival of the human race  - FROM “OCCUPY WALL STREET” TO “SAVE WALL STREET” (as sea-level rise threatens lower levels of </a:t>
            </a:r>
            <a:r>
              <a:rPr lang="en-US" b="1" dirty="0" smtClean="0"/>
              <a:t>Manhattan as hurricane Sandy demonstrated)</a:t>
            </a:r>
            <a:endParaRPr lang="en-US" b="1" dirty="0" smtClean="0"/>
          </a:p>
          <a:p>
            <a:endParaRPr lang="en-US" dirty="0" smtClean="0"/>
          </a:p>
          <a:p>
            <a:r>
              <a:rPr lang="en-US" b="1" dirty="0" smtClean="0"/>
              <a:t>Initiating green projects </a:t>
            </a:r>
            <a:r>
              <a:rPr lang="en-US" dirty="0" smtClean="0"/>
              <a:t>at the grass root level is also essential as well as </a:t>
            </a:r>
            <a:r>
              <a:rPr lang="en-US" b="1" dirty="0" smtClean="0"/>
              <a:t>networking throughout the world</a:t>
            </a:r>
          </a:p>
          <a:p>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a:t>
            </a:r>
            <a:endParaRPr lang="en-US" dirty="0"/>
          </a:p>
        </p:txBody>
      </p:sp>
      <p:pic>
        <p:nvPicPr>
          <p:cNvPr id="2050" name="Picture 2"/>
          <p:cNvPicPr>
            <a:picLocks noGrp="1" noChangeAspect="1" noChangeArrowheads="1"/>
          </p:cNvPicPr>
          <p:nvPr>
            <p:ph idx="1"/>
          </p:nvPr>
        </p:nvPicPr>
        <p:blipFill>
          <a:blip r:embed="rId2" cstate="print"/>
          <a:srcRect l="34855" t="23571" r="19710" b="15819"/>
          <a:stretch>
            <a:fillRect/>
          </a:stretch>
        </p:blipFill>
        <p:spPr bwMode="auto">
          <a:xfrm>
            <a:off x="457200" y="1752600"/>
            <a:ext cx="8382000" cy="51054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TotalTime>
  <Words>2145</Words>
  <Application>Microsoft Office PowerPoint</Application>
  <PresentationFormat>On-screen Show (4:3)</PresentationFormat>
  <Paragraphs>181</Paragraphs>
  <Slides>69</Slides>
  <Notes>0</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Office Theme</vt:lpstr>
      <vt:lpstr>Crisis of Global Sustainability</vt:lpstr>
      <vt:lpstr>Outline  </vt:lpstr>
      <vt:lpstr>Four very big problems of humankind</vt:lpstr>
      <vt:lpstr>BIG PROBLEM 1:Global climate change</vt:lpstr>
      <vt:lpstr>Slide 5</vt:lpstr>
      <vt:lpstr>BIG PROBLEM 1:Global climate change</vt:lpstr>
      <vt:lpstr>Slide 7</vt:lpstr>
      <vt:lpstr>BIG PROBLEM 1:Global climate change</vt:lpstr>
      <vt:lpstr>Slide 9</vt:lpstr>
      <vt:lpstr>BIGPROBLEM 1:Global climate change</vt:lpstr>
      <vt:lpstr>Slide 11</vt:lpstr>
      <vt:lpstr>Slide 12</vt:lpstr>
      <vt:lpstr>Slide 13</vt:lpstr>
      <vt:lpstr>Slide 14</vt:lpstr>
      <vt:lpstr>BIG PROBLEM 1:Global climate change</vt:lpstr>
      <vt:lpstr>BIG PROBLEM 1:Global climate change</vt:lpstr>
      <vt:lpstr>Slide 17</vt:lpstr>
      <vt:lpstr>BIG PROBLEM 1:Global climate change</vt:lpstr>
      <vt:lpstr>Slide 19</vt:lpstr>
      <vt:lpstr>BIG PROBLEM 1:Global climate change</vt:lpstr>
      <vt:lpstr>Slide 21</vt:lpstr>
      <vt:lpstr>Slide 22</vt:lpstr>
      <vt:lpstr>Slide 23</vt:lpstr>
      <vt:lpstr>BIG PROBLEM 1:Global climate change</vt:lpstr>
      <vt:lpstr>Slide 25</vt:lpstr>
      <vt:lpstr>Slide 26</vt:lpstr>
      <vt:lpstr>BIG PROBLEM 2: Our resources</vt:lpstr>
      <vt:lpstr>Slide 28</vt:lpstr>
      <vt:lpstr>Slide 29</vt:lpstr>
      <vt:lpstr>BIG PROBLEM 3: Global energy use</vt:lpstr>
      <vt:lpstr>Slide 31</vt:lpstr>
      <vt:lpstr>Slide 32</vt:lpstr>
      <vt:lpstr>BIG PROBLEM 3: Global energy use</vt:lpstr>
      <vt:lpstr>Slide 34</vt:lpstr>
      <vt:lpstr>Slide 35</vt:lpstr>
      <vt:lpstr>Slide 36</vt:lpstr>
      <vt:lpstr>Slide 37</vt:lpstr>
      <vt:lpstr>Slide 38</vt:lpstr>
      <vt:lpstr> BIG PROBLEM 3. Interconnectedness between climate change and global energy use </vt:lpstr>
      <vt:lpstr>Connections between global economic growth , energy use and climate change</vt:lpstr>
      <vt:lpstr>Connections between global economic growth, energy use and climate change</vt:lpstr>
      <vt:lpstr>Connections between global economic growth, energy use and climate change</vt:lpstr>
      <vt:lpstr>BIG PROBLEM 4: what we do now will determine the global development path for decades and centuries </vt:lpstr>
      <vt:lpstr>Allison Macfarlane, chair of BAS’ Science and Security Board : </vt:lpstr>
      <vt:lpstr>EU/Council of Europe: climate change targets</vt:lpstr>
      <vt:lpstr>Slide 46</vt:lpstr>
      <vt:lpstr>BIG PROBLEM 5:</vt:lpstr>
      <vt:lpstr>History of our awareness on global threats – before international negotiations started</vt:lpstr>
      <vt:lpstr> Club of Rome and its “The Limits to Growth” (LtG) Study </vt:lpstr>
      <vt:lpstr>Slide 50</vt:lpstr>
      <vt:lpstr>Slide 51</vt:lpstr>
      <vt:lpstr>Graham Turner Senior Scientist, CSIRO/Australia </vt:lpstr>
      <vt:lpstr>Graham Turner Senior Scientist, CSIRO/Australia</vt:lpstr>
      <vt:lpstr>Charles A.S. Hall and John W. Day</vt:lpstr>
      <vt:lpstr>Graham Turner Future</vt:lpstr>
      <vt:lpstr>Dennis Meadows Team Leader of LtG Authors</vt:lpstr>
      <vt:lpstr>Have international negotiations changed the ominous global trends LtG warned about?</vt:lpstr>
      <vt:lpstr>Have international negotiations changed the ominous global trends LtG warned about?</vt:lpstr>
      <vt:lpstr>Solutions to our global dilemma</vt:lpstr>
      <vt:lpstr>Solutions to our global dilemma</vt:lpstr>
      <vt:lpstr>Solutions to our global dilemma</vt:lpstr>
      <vt:lpstr>Solutions to our global dilemma</vt:lpstr>
      <vt:lpstr>Solutions to our global dilemma</vt:lpstr>
      <vt:lpstr>Solutions to our global dilemma</vt:lpstr>
      <vt:lpstr>Conclusions</vt:lpstr>
      <vt:lpstr>Conclusions</vt:lpstr>
      <vt:lpstr>Conclusions: final thoughts</vt:lpstr>
      <vt:lpstr>Conclusions</vt:lpstr>
      <vt:lpstr>More information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Kestava kehitys Suomen elinkeinoelaman kannalta</dc:title>
  <dc:creator>Tapio Kanninen</dc:creator>
  <cp:lastModifiedBy>Anne</cp:lastModifiedBy>
  <cp:revision>138</cp:revision>
  <cp:lastPrinted>2013-08-25T05:57:31Z</cp:lastPrinted>
  <dcterms:created xsi:type="dcterms:W3CDTF">2013-04-20T13:24:17Z</dcterms:created>
  <dcterms:modified xsi:type="dcterms:W3CDTF">2013-08-30T09:57:20Z</dcterms:modified>
</cp:coreProperties>
</file>